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sldIdLst>
    <p:sldId id="258" r:id="rId5"/>
  </p:sldIdLst>
  <p:sldSz cx="7772400" cy="10058400"/>
  <p:notesSz cx="7315200" cy="9601200"/>
  <p:defaultTextStyle>
    <a:defPPr>
      <a:defRPr lang="en-US"/>
    </a:defPPr>
    <a:lvl1pPr marL="0" algn="l" defTabSz="286527" rtl="0" eaLnBrk="1" latinLnBrk="0" hangingPunct="1">
      <a:defRPr sz="1128" kern="1200">
        <a:solidFill>
          <a:schemeClr val="tx1"/>
        </a:solidFill>
        <a:latin typeface="+mn-lt"/>
        <a:ea typeface="+mn-ea"/>
        <a:cs typeface="+mn-cs"/>
      </a:defRPr>
    </a:lvl1pPr>
    <a:lvl2pPr marL="286527" algn="l" defTabSz="286527" rtl="0" eaLnBrk="1" latinLnBrk="0" hangingPunct="1">
      <a:defRPr sz="1128" kern="1200">
        <a:solidFill>
          <a:schemeClr val="tx1"/>
        </a:solidFill>
        <a:latin typeface="+mn-lt"/>
        <a:ea typeface="+mn-ea"/>
        <a:cs typeface="+mn-cs"/>
      </a:defRPr>
    </a:lvl2pPr>
    <a:lvl3pPr marL="573054" algn="l" defTabSz="286527" rtl="0" eaLnBrk="1" latinLnBrk="0" hangingPunct="1">
      <a:defRPr sz="1128" kern="1200">
        <a:solidFill>
          <a:schemeClr val="tx1"/>
        </a:solidFill>
        <a:latin typeface="+mn-lt"/>
        <a:ea typeface="+mn-ea"/>
        <a:cs typeface="+mn-cs"/>
      </a:defRPr>
    </a:lvl3pPr>
    <a:lvl4pPr marL="859582" algn="l" defTabSz="286527" rtl="0" eaLnBrk="1" latinLnBrk="0" hangingPunct="1">
      <a:defRPr sz="1128" kern="1200">
        <a:solidFill>
          <a:schemeClr val="tx1"/>
        </a:solidFill>
        <a:latin typeface="+mn-lt"/>
        <a:ea typeface="+mn-ea"/>
        <a:cs typeface="+mn-cs"/>
      </a:defRPr>
    </a:lvl4pPr>
    <a:lvl5pPr marL="1146109" algn="l" defTabSz="286527" rtl="0" eaLnBrk="1" latinLnBrk="0" hangingPunct="1">
      <a:defRPr sz="1128" kern="1200">
        <a:solidFill>
          <a:schemeClr val="tx1"/>
        </a:solidFill>
        <a:latin typeface="+mn-lt"/>
        <a:ea typeface="+mn-ea"/>
        <a:cs typeface="+mn-cs"/>
      </a:defRPr>
    </a:lvl5pPr>
    <a:lvl6pPr marL="1432636" algn="l" defTabSz="286527" rtl="0" eaLnBrk="1" latinLnBrk="0" hangingPunct="1">
      <a:defRPr sz="1128" kern="1200">
        <a:solidFill>
          <a:schemeClr val="tx1"/>
        </a:solidFill>
        <a:latin typeface="+mn-lt"/>
        <a:ea typeface="+mn-ea"/>
        <a:cs typeface="+mn-cs"/>
      </a:defRPr>
    </a:lvl6pPr>
    <a:lvl7pPr marL="1719163" algn="l" defTabSz="286527" rtl="0" eaLnBrk="1" latinLnBrk="0" hangingPunct="1">
      <a:defRPr sz="1128" kern="1200">
        <a:solidFill>
          <a:schemeClr val="tx1"/>
        </a:solidFill>
        <a:latin typeface="+mn-lt"/>
        <a:ea typeface="+mn-ea"/>
        <a:cs typeface="+mn-cs"/>
      </a:defRPr>
    </a:lvl7pPr>
    <a:lvl8pPr marL="2005691" algn="l" defTabSz="286527" rtl="0" eaLnBrk="1" latinLnBrk="0" hangingPunct="1">
      <a:defRPr sz="1128" kern="1200">
        <a:solidFill>
          <a:schemeClr val="tx1"/>
        </a:solidFill>
        <a:latin typeface="+mn-lt"/>
        <a:ea typeface="+mn-ea"/>
        <a:cs typeface="+mn-cs"/>
      </a:defRPr>
    </a:lvl8pPr>
    <a:lvl9pPr marL="2292218" algn="l" defTabSz="286527" rtl="0" eaLnBrk="1" latinLnBrk="0" hangingPunct="1">
      <a:defRPr sz="11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45"/>
    <a:srgbClr val="86A12E"/>
    <a:srgbClr val="33369F"/>
    <a:srgbClr val="F3B150"/>
    <a:srgbClr val="F2D442"/>
    <a:srgbClr val="F7E575"/>
    <a:srgbClr val="A3C749"/>
    <a:srgbClr val="468FB2"/>
    <a:srgbClr val="5C292E"/>
    <a:srgbClr val="C3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591" autoAdjust="0"/>
  </p:normalViewPr>
  <p:slideViewPr>
    <p:cSldViewPr snapToGrid="0">
      <p:cViewPr varScale="1">
        <p:scale>
          <a:sx n="51" d="100"/>
          <a:sy n="51" d="100"/>
        </p:scale>
        <p:origin x="222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66344" y="4733342"/>
            <a:ext cx="2668524" cy="1848624"/>
          </a:xfrm>
          <a:prstGeom prst="rect">
            <a:avLst/>
          </a:prstGeom>
        </p:spPr>
        <p:txBody>
          <a:bodyPr/>
          <a:lstStyle/>
          <a:p>
            <a:endParaRPr lang="en-US"/>
          </a:p>
        </p:txBody>
      </p:sp>
      <p:sp>
        <p:nvSpPr>
          <p:cNvPr id="15" name="Text Placeholder 14"/>
          <p:cNvSpPr>
            <a:spLocks noGrp="1"/>
          </p:cNvSpPr>
          <p:nvPr>
            <p:ph type="body" sz="quarter" idx="14" hasCustomPrompt="1"/>
          </p:nvPr>
        </p:nvSpPr>
        <p:spPr>
          <a:xfrm>
            <a:off x="466344" y="358330"/>
            <a:ext cx="6852666" cy="1175576"/>
          </a:xfrm>
          <a:prstGeom prst="rect">
            <a:avLst/>
          </a:prstGeom>
        </p:spPr>
        <p:txBody>
          <a:bodyPr/>
          <a:lstStyle>
            <a:lvl1pPr marL="0" indent="0" algn="ctr">
              <a:buNone/>
              <a:defRPr sz="5940">
                <a:solidFill>
                  <a:schemeClr val="bg1"/>
                </a:solidFill>
              </a:defRPr>
            </a:lvl1pPr>
          </a:lstStyle>
          <a:p>
            <a:pPr lvl="0"/>
            <a:r>
              <a:rPr lang="en-US" dirty="0" smtClean="0"/>
              <a:t>Click to edit Title</a:t>
            </a:r>
          </a:p>
        </p:txBody>
      </p:sp>
      <p:sp>
        <p:nvSpPr>
          <p:cNvPr id="9" name="Rectangle 8"/>
          <p:cNvSpPr/>
          <p:nvPr userDrawn="1"/>
        </p:nvSpPr>
        <p:spPr>
          <a:xfrm>
            <a:off x="0" y="0"/>
            <a:ext cx="7772400" cy="2160270"/>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0" name="Rectangle 9"/>
          <p:cNvSpPr/>
          <p:nvPr userDrawn="1"/>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2" name="Picture Placeholder 1"/>
          <p:cNvSpPr>
            <a:spLocks noGrp="1"/>
          </p:cNvSpPr>
          <p:nvPr>
            <p:ph type="pic" sz="quarter" idx="15"/>
          </p:nvPr>
        </p:nvSpPr>
        <p:spPr>
          <a:xfrm>
            <a:off x="466344" y="2564499"/>
            <a:ext cx="2668524" cy="1848624"/>
          </a:xfrm>
          <a:prstGeom prst="rect">
            <a:avLst/>
          </a:prstGeom>
        </p:spPr>
      </p:sp>
      <p:sp>
        <p:nvSpPr>
          <p:cNvPr id="14" name="Picture Placeholder 3"/>
          <p:cNvSpPr>
            <a:spLocks noGrp="1"/>
          </p:cNvSpPr>
          <p:nvPr>
            <p:ph type="pic" sz="quarter" idx="17"/>
          </p:nvPr>
        </p:nvSpPr>
        <p:spPr>
          <a:xfrm>
            <a:off x="466344" y="6902184"/>
            <a:ext cx="2668524" cy="1848624"/>
          </a:xfrm>
          <a:prstGeom prst="rect">
            <a:avLst/>
          </a:prstGeom>
        </p:spPr>
      </p:sp>
      <p:sp>
        <p:nvSpPr>
          <p:cNvPr id="16" name="Text Placeholder 227"/>
          <p:cNvSpPr>
            <a:spLocks noGrp="1"/>
          </p:cNvSpPr>
          <p:nvPr>
            <p:ph type="body" sz="quarter" idx="18"/>
          </p:nvPr>
        </p:nvSpPr>
        <p:spPr>
          <a:xfrm>
            <a:off x="3484424" y="2564696"/>
            <a:ext cx="3834586" cy="5751028"/>
          </a:xfrm>
          <a:prstGeom prst="rect">
            <a:avLst/>
          </a:prstGeom>
        </p:spPr>
        <p:txBody>
          <a:bodyPr/>
          <a:lstStyle>
            <a:lvl1pPr marL="0" indent="0" algn="ctr">
              <a:buNone/>
              <a:defRPr/>
            </a:lvl1pPr>
          </a:lstStyle>
          <a:p>
            <a:pPr marL="0" indent="0" algn="ctr">
              <a:buNone/>
            </a:pPr>
            <a:r>
              <a:rPr lang="en-US" sz="2723" b="1" dirty="0" smtClean="0">
                <a:solidFill>
                  <a:srgbClr val="009445"/>
                </a:solidFill>
                <a:cs typeface="Arial" panose="020B0604020202020204" pitchFamily="34" charset="0"/>
              </a:rPr>
              <a:t>Helpful guidelines</a:t>
            </a:r>
          </a:p>
          <a:p>
            <a:pPr marL="0" indent="0">
              <a:buNone/>
            </a:pPr>
            <a:r>
              <a:rPr lang="en-US" sz="1609" dirty="0" smtClean="0">
                <a:cs typeface="Arial" panose="020B0604020202020204" pitchFamily="34" charset="0"/>
              </a:rPr>
              <a:t>This area may be used to provide a summary or brief overview of the event you are promoting. You may also include a bullet-point list to highlight details:</a:t>
            </a:r>
          </a:p>
          <a:p>
            <a:r>
              <a:rPr lang="en-US" sz="1609" dirty="0" smtClean="0">
                <a:cs typeface="Arial" panose="020B0604020202020204" pitchFamily="34" charset="0"/>
              </a:rPr>
              <a:t>You may change the words, but do not make formatting changes to the template</a:t>
            </a:r>
          </a:p>
          <a:p>
            <a:r>
              <a:rPr lang="en-US" sz="1609" dirty="0" smtClean="0">
                <a:cs typeface="Arial" panose="020B0604020202020204" pitchFamily="34" charset="0"/>
              </a:rPr>
              <a:t>Washington County’s logo should always be present in the lower right corner of the document, partner logos may be added in the white space next to the county logo</a:t>
            </a:r>
          </a:p>
          <a:p>
            <a:r>
              <a:rPr lang="en-US" sz="1609" dirty="0" smtClean="0">
                <a:cs typeface="Arial" panose="020B0604020202020204" pitchFamily="34" charset="0"/>
              </a:rPr>
              <a:t>To add photographs, click on the photo icon to the left and select the photo of your choice from your photo library. All photos must follow the guidelines laid out in the county’s style guide. No google images.</a:t>
            </a:r>
          </a:p>
          <a:p>
            <a:r>
              <a:rPr lang="en-US" sz="1609" dirty="0" smtClean="0">
                <a:cs typeface="Arial" panose="020B0604020202020204" pitchFamily="34" charset="0"/>
              </a:rPr>
              <a:t>Font should be Calibri and only black text is permitted</a:t>
            </a:r>
            <a:endParaRPr lang="en-US" sz="1609" dirty="0">
              <a:cs typeface="Arial" panose="020B0604020202020204" pitchFamily="34"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7483" y="8501688"/>
            <a:ext cx="1895884" cy="707632"/>
          </a:xfrm>
          <a:prstGeom prst="rect">
            <a:avLst/>
          </a:prstGeom>
        </p:spPr>
      </p:pic>
      <p:grpSp>
        <p:nvGrpSpPr>
          <p:cNvPr id="2" name="Group 1"/>
          <p:cNvGrpSpPr/>
          <p:nvPr userDrawn="1"/>
        </p:nvGrpSpPr>
        <p:grpSpPr>
          <a:xfrm>
            <a:off x="0" y="9293592"/>
            <a:ext cx="7772400" cy="113521"/>
            <a:chOff x="0" y="15019946"/>
            <a:chExt cx="12192000" cy="183468"/>
          </a:xfrm>
        </p:grpSpPr>
        <p:sp>
          <p:nvSpPr>
            <p:cNvPr id="32" name="Rectangle 31"/>
            <p:cNvSpPr/>
            <p:nvPr/>
          </p:nvSpPr>
          <p:spPr>
            <a:xfrm>
              <a:off x="0" y="15020042"/>
              <a:ext cx="2060496" cy="179640"/>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3" name="Rectangle 32"/>
            <p:cNvSpPr/>
            <p:nvPr/>
          </p:nvSpPr>
          <p:spPr>
            <a:xfrm>
              <a:off x="6123205" y="15021350"/>
              <a:ext cx="2060496" cy="182064"/>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4" name="Rectangle 33"/>
            <p:cNvSpPr/>
            <p:nvPr/>
          </p:nvSpPr>
          <p:spPr>
            <a:xfrm>
              <a:off x="8162979" y="15020042"/>
              <a:ext cx="2060496" cy="183276"/>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5" name="Rectangle 34"/>
            <p:cNvSpPr/>
            <p:nvPr/>
          </p:nvSpPr>
          <p:spPr>
            <a:xfrm>
              <a:off x="10178228" y="15019946"/>
              <a:ext cx="2013772" cy="179736"/>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6" name="Rectangle 35"/>
            <p:cNvSpPr/>
            <p:nvPr/>
          </p:nvSpPr>
          <p:spPr>
            <a:xfrm>
              <a:off x="2013772" y="15020042"/>
              <a:ext cx="2060495" cy="179640"/>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7" name="Rectangle 36"/>
            <p:cNvSpPr/>
            <p:nvPr/>
          </p:nvSpPr>
          <p:spPr>
            <a:xfrm>
              <a:off x="4082137" y="15021350"/>
              <a:ext cx="2060495" cy="182064"/>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Tree>
    <p:extLst>
      <p:ext uri="{BB962C8B-B14F-4D97-AF65-F5344CB8AC3E}">
        <p14:creationId xmlns:p14="http://schemas.microsoft.com/office/powerpoint/2010/main" val="3903152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3"/>
            <a:ext cx="6703695" cy="6381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743">
                <a:solidFill>
                  <a:schemeClr val="tx1">
                    <a:tint val="75000"/>
                  </a:schemeClr>
                </a:solidFill>
              </a:defRPr>
            </a:lvl1pPr>
          </a:lstStyle>
          <a:p>
            <a:fld id="{544D3CCC-A6F0-40BF-975A-78BF2225C2EC}" type="datetimeFigureOut">
              <a:rPr lang="en-US" smtClean="0"/>
              <a:t>3/6/2020</a:t>
            </a:fld>
            <a:endParaRPr lang="en-US"/>
          </a:p>
        </p:txBody>
      </p:sp>
      <p:sp>
        <p:nvSpPr>
          <p:cNvPr id="5" name="Footer Placeholder 4"/>
          <p:cNvSpPr>
            <a:spLocks noGrp="1"/>
          </p:cNvSpPr>
          <p:nvPr>
            <p:ph type="ftr" sz="quarter" idx="3"/>
          </p:nvPr>
        </p:nvSpPr>
        <p:spPr>
          <a:xfrm>
            <a:off x="2574608" y="9322648"/>
            <a:ext cx="2623185" cy="535516"/>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743">
                <a:solidFill>
                  <a:schemeClr val="tx1">
                    <a:tint val="75000"/>
                  </a:schemeClr>
                </a:solidFill>
              </a:defRPr>
            </a:lvl1pPr>
          </a:lstStyle>
          <a:p>
            <a:fld id="{B78BEAEC-8036-46D5-8B69-932BAC93AE5A}" type="slidenum">
              <a:rPr lang="en-US" smtClean="0"/>
              <a:t>‹#›</a:t>
            </a:fld>
            <a:endParaRPr lang="en-US"/>
          </a:p>
        </p:txBody>
      </p:sp>
    </p:spTree>
    <p:extLst>
      <p:ext uri="{BB962C8B-B14F-4D97-AF65-F5344CB8AC3E}">
        <p14:creationId xmlns:p14="http://schemas.microsoft.com/office/powerpoint/2010/main" val="780221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65831"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8" indent="-141458" algn="l" defTabSz="565831"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73" indent="-141458" algn="l" defTabSz="565831"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88" indent="-141458" algn="l" defTabSz="565831"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20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119"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603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950"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865"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781"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31" rtl="0" eaLnBrk="1" latinLnBrk="0" hangingPunct="1">
        <a:defRPr sz="1114" kern="1200">
          <a:solidFill>
            <a:schemeClr val="tx1"/>
          </a:solidFill>
          <a:latin typeface="+mn-lt"/>
          <a:ea typeface="+mn-ea"/>
          <a:cs typeface="+mn-cs"/>
        </a:defRPr>
      </a:lvl1pPr>
      <a:lvl2pPr marL="282915" algn="l" defTabSz="565831" rtl="0" eaLnBrk="1" latinLnBrk="0" hangingPunct="1">
        <a:defRPr sz="1114" kern="1200">
          <a:solidFill>
            <a:schemeClr val="tx1"/>
          </a:solidFill>
          <a:latin typeface="+mn-lt"/>
          <a:ea typeface="+mn-ea"/>
          <a:cs typeface="+mn-cs"/>
        </a:defRPr>
      </a:lvl2pPr>
      <a:lvl3pPr marL="565831" algn="l" defTabSz="565831" rtl="0" eaLnBrk="1" latinLnBrk="0" hangingPunct="1">
        <a:defRPr sz="1114" kern="1200">
          <a:solidFill>
            <a:schemeClr val="tx1"/>
          </a:solidFill>
          <a:latin typeface="+mn-lt"/>
          <a:ea typeface="+mn-ea"/>
          <a:cs typeface="+mn-cs"/>
        </a:defRPr>
      </a:lvl3pPr>
      <a:lvl4pPr marL="848746" algn="l" defTabSz="565831" rtl="0" eaLnBrk="1" latinLnBrk="0" hangingPunct="1">
        <a:defRPr sz="1114" kern="1200">
          <a:solidFill>
            <a:schemeClr val="tx1"/>
          </a:solidFill>
          <a:latin typeface="+mn-lt"/>
          <a:ea typeface="+mn-ea"/>
          <a:cs typeface="+mn-cs"/>
        </a:defRPr>
      </a:lvl4pPr>
      <a:lvl5pPr marL="1131661" algn="l" defTabSz="565831" rtl="0" eaLnBrk="1" latinLnBrk="0" hangingPunct="1">
        <a:defRPr sz="1114" kern="1200">
          <a:solidFill>
            <a:schemeClr val="tx1"/>
          </a:solidFill>
          <a:latin typeface="+mn-lt"/>
          <a:ea typeface="+mn-ea"/>
          <a:cs typeface="+mn-cs"/>
        </a:defRPr>
      </a:lvl5pPr>
      <a:lvl6pPr marL="1414577" algn="l" defTabSz="565831" rtl="0" eaLnBrk="1" latinLnBrk="0" hangingPunct="1">
        <a:defRPr sz="1114" kern="1200">
          <a:solidFill>
            <a:schemeClr val="tx1"/>
          </a:solidFill>
          <a:latin typeface="+mn-lt"/>
          <a:ea typeface="+mn-ea"/>
          <a:cs typeface="+mn-cs"/>
        </a:defRPr>
      </a:lvl6pPr>
      <a:lvl7pPr marL="1697492" algn="l" defTabSz="565831" rtl="0" eaLnBrk="1" latinLnBrk="0" hangingPunct="1">
        <a:defRPr sz="1114" kern="1200">
          <a:solidFill>
            <a:schemeClr val="tx1"/>
          </a:solidFill>
          <a:latin typeface="+mn-lt"/>
          <a:ea typeface="+mn-ea"/>
          <a:cs typeface="+mn-cs"/>
        </a:defRPr>
      </a:lvl7pPr>
      <a:lvl8pPr marL="1980408" algn="l" defTabSz="565831" rtl="0" eaLnBrk="1" latinLnBrk="0" hangingPunct="1">
        <a:defRPr sz="1114" kern="1200">
          <a:solidFill>
            <a:schemeClr val="tx1"/>
          </a:solidFill>
          <a:latin typeface="+mn-lt"/>
          <a:ea typeface="+mn-ea"/>
          <a:cs typeface="+mn-cs"/>
        </a:defRPr>
      </a:lvl8pPr>
      <a:lvl9pPr marL="2263323" algn="l" defTabSz="565831"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washington.mn.us/PHEPAY" TargetMode="External"/><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28" name="Text Placeholder 227"/>
          <p:cNvSpPr>
            <a:spLocks noGrp="1"/>
          </p:cNvSpPr>
          <p:nvPr>
            <p:ph type="body" sz="quarter" idx="18"/>
          </p:nvPr>
        </p:nvSpPr>
        <p:spPr>
          <a:xfrm>
            <a:off x="224287" y="1732433"/>
            <a:ext cx="7327987" cy="303727"/>
          </a:xfrm>
          <a:prstGeom prst="rect">
            <a:avLst/>
          </a:prstGeom>
        </p:spPr>
        <p:txBody>
          <a:bodyPr>
            <a:normAutofit/>
          </a:bodyPr>
          <a:lstStyle/>
          <a:p>
            <a:pPr lvl="1" indent="0">
              <a:buNone/>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p:txBody>
      </p:sp>
      <p:sp>
        <p:nvSpPr>
          <p:cNvPr id="8" name="Title 7" hidden="1">
            <a:extLst>
              <a:ext uri="{FF2B5EF4-FFF2-40B4-BE49-F238E27FC236}">
                <a16:creationId xmlns:a16="http://schemas.microsoft.com/office/drawing/2014/main" xmlns="" id="{E836A675-CF30-4322-9910-D0876ADF4F0B}"/>
              </a:ext>
            </a:extLst>
          </p:cNvPr>
          <p:cNvSpPr>
            <a:spLocks noGrp="1"/>
          </p:cNvSpPr>
          <p:nvPr>
            <p:ph type="title" idx="4294967295"/>
          </p:nvPr>
        </p:nvSpPr>
        <p:spPr>
          <a:xfrm>
            <a:off x="114300" y="535335"/>
            <a:ext cx="6506528" cy="1943903"/>
          </a:xfrm>
          <a:prstGeom prst="rect">
            <a:avLst/>
          </a:prstGeom>
        </p:spPr>
        <p:txBody>
          <a:bodyPr/>
          <a:lstStyle/>
          <a:p>
            <a:r>
              <a:rPr lang="en-US" dirty="0"/>
              <a:t>Education Infographic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323850"/>
            <a:ext cx="1862911" cy="716395"/>
          </a:xfrm>
          <a:prstGeom prst="rect">
            <a:avLst/>
          </a:prstGeom>
        </p:spPr>
      </p:pic>
      <p:grpSp>
        <p:nvGrpSpPr>
          <p:cNvPr id="2" name="Group 1"/>
          <p:cNvGrpSpPr/>
          <p:nvPr/>
        </p:nvGrpSpPr>
        <p:grpSpPr>
          <a:xfrm>
            <a:off x="0" y="9249076"/>
            <a:ext cx="7772400" cy="146209"/>
            <a:chOff x="0" y="9249076"/>
            <a:chExt cx="7772400" cy="146209"/>
          </a:xfrm>
        </p:grpSpPr>
        <p:sp>
          <p:nvSpPr>
            <p:cNvPr id="26" name="Rectangle 25"/>
            <p:cNvSpPr/>
            <p:nvPr/>
          </p:nvSpPr>
          <p:spPr>
            <a:xfrm>
              <a:off x="0" y="9249077"/>
              <a:ext cx="1312268" cy="146208"/>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7" name="Rectangle 26"/>
            <p:cNvSpPr/>
            <p:nvPr/>
          </p:nvSpPr>
          <p:spPr>
            <a:xfrm>
              <a:off x="3902411" y="9249077"/>
              <a:ext cx="1317225" cy="146208"/>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8" name="Rectangle 27"/>
            <p:cNvSpPr/>
            <p:nvPr/>
          </p:nvSpPr>
          <p:spPr>
            <a:xfrm>
              <a:off x="5206438" y="9249076"/>
              <a:ext cx="1312268" cy="146208"/>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9" name="Rectangle 28"/>
            <p:cNvSpPr/>
            <p:nvPr/>
          </p:nvSpPr>
          <p:spPr>
            <a:xfrm>
              <a:off x="6489889" y="9249077"/>
              <a:ext cx="1282511" cy="146208"/>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0" name="Rectangle 29"/>
            <p:cNvSpPr/>
            <p:nvPr/>
          </p:nvSpPr>
          <p:spPr>
            <a:xfrm>
              <a:off x="1290194" y="9249077"/>
              <a:ext cx="1312267" cy="146208"/>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1" name="Rectangle 30"/>
            <p:cNvSpPr/>
            <p:nvPr/>
          </p:nvSpPr>
          <p:spPr>
            <a:xfrm>
              <a:off x="2594221" y="9249077"/>
              <a:ext cx="1312267" cy="146208"/>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
        <p:nvSpPr>
          <p:cNvPr id="3" name="TextBox 2"/>
          <p:cNvSpPr txBox="1"/>
          <p:nvPr/>
        </p:nvSpPr>
        <p:spPr>
          <a:xfrm>
            <a:off x="481011" y="9593894"/>
            <a:ext cx="2944877" cy="276999"/>
          </a:xfrm>
          <a:prstGeom prst="rect">
            <a:avLst/>
          </a:prstGeom>
          <a:noFill/>
        </p:spPr>
        <p:txBody>
          <a:bodyPr wrap="square" rtlCol="0">
            <a:spAutoFit/>
          </a:bodyPr>
          <a:lstStyle/>
          <a:p>
            <a:r>
              <a:rPr lang="en-US" sz="1200" dirty="0" smtClean="0">
                <a:solidFill>
                  <a:schemeClr val="bg1"/>
                </a:solidFill>
              </a:rPr>
              <a:t>www.co.washington.mn.us/publichealth</a:t>
            </a:r>
            <a:endParaRPr lang="en-US" sz="1200" dirty="0">
              <a:solidFill>
                <a:schemeClr val="bg1"/>
              </a:solidFill>
            </a:endParaRPr>
          </a:p>
        </p:txBody>
      </p:sp>
      <p:sp>
        <p:nvSpPr>
          <p:cNvPr id="7" name="TextBox 6"/>
          <p:cNvSpPr txBox="1"/>
          <p:nvPr/>
        </p:nvSpPr>
        <p:spPr>
          <a:xfrm>
            <a:off x="579971" y="1361076"/>
            <a:ext cx="6612458" cy="8140690"/>
          </a:xfrm>
          <a:prstGeom prst="rect">
            <a:avLst/>
          </a:prstGeom>
          <a:noFill/>
        </p:spPr>
        <p:txBody>
          <a:bodyPr wrap="square" rtlCol="0">
            <a:spAutoFit/>
          </a:bodyPr>
          <a:lstStyle/>
          <a:p>
            <a:pPr lvl="0" algn="r"/>
            <a:r>
              <a:rPr lang="en-US" sz="1400" b="1" dirty="0" smtClean="0">
                <a:solidFill>
                  <a:srgbClr val="009445"/>
                </a:solidFill>
                <a:cs typeface="Arial" panose="020B0604020202020204" pitchFamily="34" charset="0"/>
              </a:rPr>
              <a:t>INVOICE</a:t>
            </a:r>
            <a:endParaRPr lang="en-US" sz="1200" b="1"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Attn: David R Brown (L1071)			</a:t>
            </a:r>
            <a:r>
              <a:rPr lang="en-US" sz="1800" b="1" dirty="0" smtClean="0">
                <a:solidFill>
                  <a:srgbClr val="FF0000"/>
                </a:solidFill>
                <a:cs typeface="Arial" panose="020B0604020202020204" pitchFamily="34" charset="0"/>
              </a:rPr>
              <a:t>Final </a:t>
            </a:r>
            <a:r>
              <a:rPr lang="en-US" sz="1800" b="1" dirty="0">
                <a:solidFill>
                  <a:srgbClr val="FF0000"/>
                </a:solidFill>
                <a:cs typeface="Arial" panose="020B0604020202020204" pitchFamily="34" charset="0"/>
              </a:rPr>
              <a:t>Notice </a:t>
            </a:r>
            <a:r>
              <a:rPr lang="en-US" sz="1200" dirty="0" smtClean="0">
                <a:solidFill>
                  <a:prstClr val="black"/>
                </a:solidFill>
                <a:cs typeface="Arial" panose="020B0604020202020204" pitchFamily="34" charset="0"/>
              </a:rPr>
              <a:t>	</a:t>
            </a:r>
            <a:r>
              <a:rPr lang="en-US" sz="1200" dirty="0">
                <a:solidFill>
                  <a:prstClr val="black"/>
                </a:solidFill>
                <a:cs typeface="Arial" panose="020B0604020202020204" pitchFamily="34" charset="0"/>
              </a:rPr>
              <a:t>	</a:t>
            </a:r>
            <a:r>
              <a:rPr lang="en-US" sz="1200" dirty="0" smtClean="0">
                <a:solidFill>
                  <a:prstClr val="black"/>
                </a:solidFill>
                <a:cs typeface="Arial" panose="020B0604020202020204" pitchFamily="34" charset="0"/>
              </a:rPr>
              <a:t>			Date: 03-6-2020</a:t>
            </a: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Name: David R Brown</a:t>
            </a:r>
          </a:p>
          <a:p>
            <a:pPr lvl="0"/>
            <a:r>
              <a:rPr lang="en-US" sz="1200" dirty="0" smtClean="0">
                <a:solidFill>
                  <a:prstClr val="black"/>
                </a:solidFill>
                <a:cs typeface="Arial" panose="020B0604020202020204" pitchFamily="34" charset="0"/>
              </a:rPr>
              <a:t>Address: PO BOX 251026</a:t>
            </a:r>
          </a:p>
          <a:p>
            <a:pPr lvl="0"/>
            <a:r>
              <a:rPr lang="en-US" sz="1200" dirty="0" smtClean="0">
                <a:solidFill>
                  <a:prstClr val="black"/>
                </a:solidFill>
                <a:cs typeface="Arial" panose="020B0604020202020204" pitchFamily="34" charset="0"/>
              </a:rPr>
              <a:t>City: Woodbury	State: MN	Zip: 55125						Phone: 651-788-3296</a:t>
            </a:r>
          </a:p>
          <a:p>
            <a:pPr lvl="0"/>
            <a:endParaRPr lang="en-US" sz="1200" dirty="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a:t>
            </a:r>
          </a:p>
          <a:p>
            <a:r>
              <a:rPr lang="en-US" sz="1200" b="1" dirty="0" smtClean="0">
                <a:cs typeface="Arial" panose="020B0604020202020204" pitchFamily="34" charset="0"/>
              </a:rPr>
              <a:t>Invoice Payment is Due: </a:t>
            </a:r>
            <a:r>
              <a:rPr lang="en-US" sz="1200" b="1" dirty="0" smtClean="0">
                <a:solidFill>
                  <a:srgbClr val="FF0000"/>
                </a:solidFill>
                <a:cs typeface="Arial" panose="020B0604020202020204" pitchFamily="34" charset="0"/>
              </a:rPr>
              <a:t>03-27-20</a:t>
            </a:r>
            <a:endParaRPr lang="en-US" sz="1100" b="1" dirty="0">
              <a:solidFill>
                <a:srgbClr val="FF0000"/>
              </a:solidFill>
              <a:cs typeface="Arial" panose="020B0604020202020204" pitchFamily="34" charset="0"/>
            </a:endParaRPr>
          </a:p>
          <a:p>
            <a:endParaRPr lang="en-US" sz="1100" b="1" dirty="0">
              <a:solidFill>
                <a:prstClr val="black"/>
              </a:solidFill>
              <a:cs typeface="Arial" panose="020B0604020202020204" pitchFamily="34" charset="0"/>
            </a:endParaRPr>
          </a:p>
          <a:p>
            <a:r>
              <a:rPr lang="en-US" sz="1200" dirty="0" smtClean="0">
                <a:solidFill>
                  <a:prstClr val="black"/>
                </a:solidFill>
                <a:cs typeface="Arial" panose="020B0604020202020204" pitchFamily="34" charset="0"/>
              </a:rPr>
              <a:t>Description Compliance Inspections                                                                                     Amount Due</a:t>
            </a: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r>
              <a:rPr lang="en-US" sz="1200" dirty="0"/>
              <a:t>10377 KIMBERLY CT S, CITY OF COTTAGE </a:t>
            </a:r>
            <a:r>
              <a:rPr lang="en-US" sz="1200" dirty="0" smtClean="0"/>
              <a:t>GROVE									$41.00</a:t>
            </a:r>
          </a:p>
          <a:p>
            <a:pPr lvl="0"/>
            <a:r>
              <a:rPr lang="en-US" sz="1200" dirty="0"/>
              <a:t>11760 LOCKRIDGE AVE S, CITY OF COTTAGE </a:t>
            </a:r>
            <a:r>
              <a:rPr lang="en-US" sz="1200" dirty="0" smtClean="0"/>
              <a:t>GROVE									$41.00</a:t>
            </a:r>
          </a:p>
          <a:p>
            <a:pPr lvl="0"/>
            <a:r>
              <a:rPr lang="en-US" sz="1200" dirty="0"/>
              <a:t>15092 70TH ST S, TOWN OF </a:t>
            </a:r>
            <a:r>
              <a:rPr lang="en-US" sz="1200" dirty="0" smtClean="0"/>
              <a:t>DENMARK											$41.00</a:t>
            </a:r>
          </a:p>
          <a:p>
            <a:pPr lvl="0"/>
            <a:r>
              <a:rPr lang="en-US" sz="1200" dirty="0"/>
              <a:t>1755 NEWBERRY AVE N, TOWN OF WEST </a:t>
            </a:r>
            <a:r>
              <a:rPr lang="en-US" sz="1200" dirty="0" smtClean="0"/>
              <a:t>LAKELAND								$41.00</a:t>
            </a:r>
          </a:p>
          <a:p>
            <a:pPr lvl="0"/>
            <a:r>
              <a:rPr lang="en-US" sz="1200" dirty="0"/>
              <a:t>16595 20TH ST S, CITY OF LAKE ST CROIX </a:t>
            </a:r>
            <a:r>
              <a:rPr lang="en-US" sz="1200" dirty="0" smtClean="0"/>
              <a:t>BEACH									$41.00</a:t>
            </a:r>
          </a:p>
          <a:p>
            <a:pPr lvl="0"/>
            <a:r>
              <a:rPr lang="en-US" sz="1200" dirty="0"/>
              <a:t>1745 RACINE AVE S, CITY OF LAKE ST CROIX </a:t>
            </a:r>
            <a:r>
              <a:rPr lang="en-US" sz="1200" dirty="0" smtClean="0"/>
              <a:t>BEACH									$41.00</a:t>
            </a:r>
          </a:p>
          <a:p>
            <a:pPr lvl="0"/>
            <a:endParaRPr lang="en-US" sz="1200" dirty="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TOTAL DUE:  $246.00</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smtClean="0">
                <a:solidFill>
                  <a:prstClr val="black"/>
                </a:solidFill>
                <a:cs typeface="Arial" panose="020B0604020202020204" pitchFamily="34" charset="0"/>
              </a:rPr>
              <a:t>Make checks payable and remit to:</a:t>
            </a:r>
          </a:p>
          <a:p>
            <a:pPr lvl="0" algn="ctr"/>
            <a:r>
              <a:rPr lang="en-US" sz="1200" dirty="0" smtClean="0">
                <a:solidFill>
                  <a:prstClr val="black"/>
                </a:solidFill>
                <a:cs typeface="Arial" panose="020B0604020202020204" pitchFamily="34" charset="0"/>
              </a:rPr>
              <a:t>Washington County Public Health and Environment</a:t>
            </a:r>
          </a:p>
          <a:p>
            <a:pPr lvl="0" algn="ctr"/>
            <a:r>
              <a:rPr lang="en-US" sz="1200" dirty="0" smtClean="0">
                <a:solidFill>
                  <a:prstClr val="black"/>
                </a:solidFill>
                <a:cs typeface="Arial" panose="020B0604020202020204" pitchFamily="34" charset="0"/>
              </a:rPr>
              <a:t>14949 62</a:t>
            </a:r>
            <a:r>
              <a:rPr lang="en-US" sz="1200" baseline="30000" dirty="0" smtClean="0">
                <a:solidFill>
                  <a:prstClr val="black"/>
                </a:solidFill>
                <a:cs typeface="Arial" panose="020B0604020202020204" pitchFamily="34" charset="0"/>
              </a:rPr>
              <a:t>nd</a:t>
            </a:r>
            <a:r>
              <a:rPr lang="en-US" sz="1200" dirty="0" smtClean="0">
                <a:solidFill>
                  <a:prstClr val="black"/>
                </a:solidFill>
                <a:cs typeface="Arial" panose="020B0604020202020204" pitchFamily="34" charset="0"/>
              </a:rPr>
              <a:t> St N Room 4600</a:t>
            </a:r>
          </a:p>
          <a:p>
            <a:pPr lvl="0" algn="ctr"/>
            <a:r>
              <a:rPr lang="en-US" sz="1200" dirty="0" smtClean="0">
                <a:solidFill>
                  <a:prstClr val="black"/>
                </a:solidFill>
                <a:cs typeface="Arial" panose="020B0604020202020204" pitchFamily="34" charset="0"/>
              </a:rPr>
              <a:t>Stillwater MN 55082</a:t>
            </a:r>
          </a:p>
          <a:p>
            <a:pPr lvl="0" algn="ctr"/>
            <a:r>
              <a:rPr lang="en-US" sz="1200" dirty="0" smtClean="0">
                <a:solidFill>
                  <a:prstClr val="black"/>
                </a:solidFill>
                <a:cs typeface="Arial" panose="020B0604020202020204" pitchFamily="34" charset="0"/>
              </a:rPr>
              <a:t>Or pay online: </a:t>
            </a:r>
            <a:r>
              <a:rPr lang="en-US" sz="1200" dirty="0" smtClean="0">
                <a:solidFill>
                  <a:prstClr val="black"/>
                </a:solidFill>
                <a:cs typeface="Arial" panose="020B0604020202020204" pitchFamily="34" charset="0"/>
                <a:hlinkClick r:id="rId3"/>
              </a:rPr>
              <a:t>www.co.Washington.mn.us/PHEPAY</a:t>
            </a: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p:txBody>
      </p:sp>
      <p:sp>
        <p:nvSpPr>
          <p:cNvPr id="12" name="Rectangle 11"/>
          <p:cNvSpPr/>
          <p:nvPr/>
        </p:nvSpPr>
        <p:spPr>
          <a:xfrm>
            <a:off x="3705225" y="254836"/>
            <a:ext cx="3543300" cy="830997"/>
          </a:xfrm>
          <a:prstGeom prst="rect">
            <a:avLst/>
          </a:prstGeom>
        </p:spPr>
        <p:txBody>
          <a:bodyPr wrap="square">
            <a:spAutoFit/>
          </a:bodyPr>
          <a:lstStyle/>
          <a:p>
            <a:pPr algn="r">
              <a:tabLst>
                <a:tab pos="2971800" algn="ctr"/>
                <a:tab pos="5943600" algn="r"/>
              </a:tabLst>
            </a:pPr>
            <a:r>
              <a:rPr lang="en-US" sz="1200" b="1" dirty="0" smtClean="0">
                <a:latin typeface="Calibri" panose="020F0502020204030204" pitchFamily="34" charset="0"/>
                <a:ea typeface="Calibri" panose="020F0502020204030204" pitchFamily="34" charset="0"/>
                <a:cs typeface="Times New Roman" panose="02020603050405020304" pitchFamily="18" charset="0"/>
              </a:rPr>
              <a:t>Washington </a:t>
            </a:r>
            <a:r>
              <a:rPr lang="en-US" sz="1200" b="1" dirty="0">
                <a:latin typeface="Calibri" panose="020F0502020204030204" pitchFamily="34" charset="0"/>
                <a:ea typeface="Calibri" panose="020F0502020204030204" pitchFamily="34" charset="0"/>
                <a:cs typeface="Times New Roman" panose="02020603050405020304" pitchFamily="18" charset="0"/>
              </a:rPr>
              <a:t>County Public Health &amp;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14949 62nd Street North, Stillwater, MN 55082</a:t>
            </a: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T: 651-430-6655 | F: </a:t>
            </a:r>
            <a:r>
              <a:rPr lang="en-US" sz="1200" dirty="0" smtClean="0">
                <a:latin typeface="Calibri" panose="020F0502020204030204" pitchFamily="34" charset="0"/>
                <a:ea typeface="Calibri" panose="020F0502020204030204" pitchFamily="34" charset="0"/>
                <a:cs typeface="Times New Roman" panose="02020603050405020304" pitchFamily="18" charset="0"/>
              </a:rPr>
              <a:t>651-430-6730</a:t>
            </a:r>
          </a:p>
          <a:p>
            <a:pPr algn="r">
              <a:tabLst>
                <a:tab pos="2971800" algn="ctr"/>
                <a:tab pos="5943600" algn="r"/>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www.co.washington.mn.us/publichealth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a:off x="481011" y="410373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11" y="204514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1011" y="3353767"/>
            <a:ext cx="67675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630" y="730012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630" y="778138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2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ashington County">
  <a:themeElements>
    <a:clrScheme name="Washington County">
      <a:dk1>
        <a:sysClr val="windowText" lastClr="000000"/>
      </a:dk1>
      <a:lt1>
        <a:sysClr val="window" lastClr="FFFFFF"/>
      </a:lt1>
      <a:dk2>
        <a:srgbClr val="44546A"/>
      </a:dk2>
      <a:lt2>
        <a:srgbClr val="E7E6E6"/>
      </a:lt2>
      <a:accent1>
        <a:srgbClr val="009445"/>
      </a:accent1>
      <a:accent2>
        <a:srgbClr val="468FB2"/>
      </a:accent2>
      <a:accent3>
        <a:srgbClr val="F3B150"/>
      </a:accent3>
      <a:accent4>
        <a:srgbClr val="A7C645"/>
      </a:accent4>
      <a:accent5>
        <a:srgbClr val="F2D442"/>
      </a:accent5>
      <a:accent6>
        <a:srgbClr val="859F2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 County" id="{19EBE1BB-E4EF-44A8-805F-E8C6C0598061}" vid="{A49E5F16-F92F-4A5F-A72D-5B84F91112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59F4F53D48BA49B423FB7C9DEFA912" ma:contentTypeVersion="1" ma:contentTypeDescription="Create a new document." ma:contentTypeScope="" ma:versionID="01dc0329bdc1352e8fc0cdccb106e2a5">
  <xsd:schema xmlns:xsd="http://www.w3.org/2001/XMLSchema" xmlns:xs="http://www.w3.org/2001/XMLSchema" xmlns:p="http://schemas.microsoft.com/office/2006/metadata/properties" xmlns:ns2="114f1bd7-f185-40e4-aa5e-1358d5603333" targetNamespace="http://schemas.microsoft.com/office/2006/metadata/properties" ma:root="true" ma:fieldsID="20c9611d945dfe361ad68a01857a31b9" ns2:_="">
    <xsd:import namespace="114f1bd7-f185-40e4-aa5e-1358d5603333"/>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f1bd7-f185-40e4-aa5e-1358d5603333"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114f1bd7-f185-40e4-aa5e-1358d5603333">poster template</Document_x0020_type>
  </documentManagement>
</p:properties>
</file>

<file path=customXml/itemProps1.xml><?xml version="1.0" encoding="utf-8"?>
<ds:datastoreItem xmlns:ds="http://schemas.openxmlformats.org/officeDocument/2006/customXml" ds:itemID="{14F17082-AEE0-4D90-B68C-323072BE8DE1}">
  <ds:schemaRefs>
    <ds:schemaRef ds:uri="http://schemas.microsoft.com/sharepoint/v3/contenttype/forms"/>
  </ds:schemaRefs>
</ds:datastoreItem>
</file>

<file path=customXml/itemProps2.xml><?xml version="1.0" encoding="utf-8"?>
<ds:datastoreItem xmlns:ds="http://schemas.openxmlformats.org/officeDocument/2006/customXml" ds:itemID="{4BBDA05F-991C-49E6-8577-717C8736D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f1bd7-f185-40e4-aa5e-1358d560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CD06-47A0-4A2A-B2D6-E5B98F032CB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14f1bd7-f185-40e4-aa5e-1358d560333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Washington County</Template>
  <TotalTime>0</TotalTime>
  <Words>35</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Washington County</vt:lpstr>
      <vt:lpstr>Education Infographic</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2018-11-09T19:22:06Z</dcterms:created>
  <dcterms:modified xsi:type="dcterms:W3CDTF">2020-03-06T14:35:08Z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0x0101004D59F4F53D48BA49B423FB7C9DEFA912</vt:lpwstr>
  </property>
</Properties>
</file>