
<file path=[Content_Types].xml><?xml version="1.0" encoding="utf-8"?>
<Types xmlns="http://schemas.openxmlformats.org/package/2006/content-types">
  <Default Extension="rels" ContentType="application/vnd.openxmlformats-package.relationships+xml"/>
  <Default Extension="tif" ContentType="image/tiff"/>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autoCompressPictures="0">
  <p:sldMasterIdLst>
    <p:sldMasterId id="2147483692" r:id="rId4"/>
  </p:sldMasterIdLst>
  <p:sldIdLst>
    <p:sldId id="258" r:id="rId5"/>
  </p:sldIdLst>
  <p:sldSz cx="7772400" cy="10058400"/>
  <p:notesSz cx="7010400" cy="9296400"/>
  <p:defaultTextStyle>
    <a:defPPr>
      <a:defRPr lang="en-US"/>
    </a:defPPr>
    <a:lvl1pPr marL="0" algn="l" defTabSz="286527" rtl="0" eaLnBrk="1" latinLnBrk="0" hangingPunct="1">
      <a:defRPr sz="1128" kern="1200">
        <a:solidFill>
          <a:schemeClr val="tx1"/>
        </a:solidFill>
        <a:latin typeface="+mn-lt"/>
        <a:ea typeface="+mn-ea"/>
        <a:cs typeface="+mn-cs"/>
      </a:defRPr>
    </a:lvl1pPr>
    <a:lvl2pPr marL="286527" algn="l" defTabSz="286527" rtl="0" eaLnBrk="1" latinLnBrk="0" hangingPunct="1">
      <a:defRPr sz="1128" kern="1200">
        <a:solidFill>
          <a:schemeClr val="tx1"/>
        </a:solidFill>
        <a:latin typeface="+mn-lt"/>
        <a:ea typeface="+mn-ea"/>
        <a:cs typeface="+mn-cs"/>
      </a:defRPr>
    </a:lvl2pPr>
    <a:lvl3pPr marL="573054" algn="l" defTabSz="286527" rtl="0" eaLnBrk="1" latinLnBrk="0" hangingPunct="1">
      <a:defRPr sz="1128" kern="1200">
        <a:solidFill>
          <a:schemeClr val="tx1"/>
        </a:solidFill>
        <a:latin typeface="+mn-lt"/>
        <a:ea typeface="+mn-ea"/>
        <a:cs typeface="+mn-cs"/>
      </a:defRPr>
    </a:lvl3pPr>
    <a:lvl4pPr marL="859582" algn="l" defTabSz="286527" rtl="0" eaLnBrk="1" latinLnBrk="0" hangingPunct="1">
      <a:defRPr sz="1128" kern="1200">
        <a:solidFill>
          <a:schemeClr val="tx1"/>
        </a:solidFill>
        <a:latin typeface="+mn-lt"/>
        <a:ea typeface="+mn-ea"/>
        <a:cs typeface="+mn-cs"/>
      </a:defRPr>
    </a:lvl4pPr>
    <a:lvl5pPr marL="1146109" algn="l" defTabSz="286527" rtl="0" eaLnBrk="1" latinLnBrk="0" hangingPunct="1">
      <a:defRPr sz="1128" kern="1200">
        <a:solidFill>
          <a:schemeClr val="tx1"/>
        </a:solidFill>
        <a:latin typeface="+mn-lt"/>
        <a:ea typeface="+mn-ea"/>
        <a:cs typeface="+mn-cs"/>
      </a:defRPr>
    </a:lvl5pPr>
    <a:lvl6pPr marL="1432636" algn="l" defTabSz="286527" rtl="0" eaLnBrk="1" latinLnBrk="0" hangingPunct="1">
      <a:defRPr sz="1128" kern="1200">
        <a:solidFill>
          <a:schemeClr val="tx1"/>
        </a:solidFill>
        <a:latin typeface="+mn-lt"/>
        <a:ea typeface="+mn-ea"/>
        <a:cs typeface="+mn-cs"/>
      </a:defRPr>
    </a:lvl6pPr>
    <a:lvl7pPr marL="1719163" algn="l" defTabSz="286527" rtl="0" eaLnBrk="1" latinLnBrk="0" hangingPunct="1">
      <a:defRPr sz="1128" kern="1200">
        <a:solidFill>
          <a:schemeClr val="tx1"/>
        </a:solidFill>
        <a:latin typeface="+mn-lt"/>
        <a:ea typeface="+mn-ea"/>
        <a:cs typeface="+mn-cs"/>
      </a:defRPr>
    </a:lvl7pPr>
    <a:lvl8pPr marL="2005691" algn="l" defTabSz="286527" rtl="0" eaLnBrk="1" latinLnBrk="0" hangingPunct="1">
      <a:defRPr sz="1128" kern="1200">
        <a:solidFill>
          <a:schemeClr val="tx1"/>
        </a:solidFill>
        <a:latin typeface="+mn-lt"/>
        <a:ea typeface="+mn-ea"/>
        <a:cs typeface="+mn-cs"/>
      </a:defRPr>
    </a:lvl8pPr>
    <a:lvl9pPr marL="2292218" algn="l" defTabSz="286527" rtl="0" eaLnBrk="1" latinLnBrk="0" hangingPunct="1">
      <a:defRPr sz="1128"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9445"/>
    <a:srgbClr val="86A12E"/>
    <a:srgbClr val="33369F"/>
    <a:srgbClr val="F3B150"/>
    <a:srgbClr val="F2D442"/>
    <a:srgbClr val="F7E575"/>
    <a:srgbClr val="A3C749"/>
    <a:srgbClr val="468FB2"/>
    <a:srgbClr val="5C292E"/>
    <a:srgbClr val="C33B3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BC89EF96-8CEA-46FF-86C4-4CE0E7609802}">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016" autoAdjust="0"/>
    <p:restoredTop sz="94631" autoAdjust="0"/>
  </p:normalViewPr>
  <p:slideViewPr>
    <p:cSldViewPr snapToGrid="0">
      <p:cViewPr varScale="1">
        <p:scale>
          <a:sx n="78" d="100"/>
          <a:sy n="78" d="100"/>
        </p:scale>
        <p:origin x="2718" y="11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customXml" Target="../customXml/item3.xml"/><Relationship Id="rId7" Type="http://schemas.openxmlformats.org/officeDocument/2006/relationships/viewProps" Target="viewProps.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presProps" Target="presProps.xml"/><Relationship Id="rId5" Type="http://schemas.openxmlformats.org/officeDocument/2006/relationships/slide" Target="slides/slide1.xml"/><Relationship Id="rId4" Type="http://schemas.openxmlformats.org/officeDocument/2006/relationships/slideMaster" Target="slideMasters/slideMaster1.xml"/><Relationship Id="rId9"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1.tif"/><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userDrawn="1">
  <p:cSld name="Blank">
    <p:spTree>
      <p:nvGrpSpPr>
        <p:cNvPr id="1" name=""/>
        <p:cNvGrpSpPr/>
        <p:nvPr/>
      </p:nvGrpSpPr>
      <p:grpSpPr>
        <a:xfrm>
          <a:off x="0" y="0"/>
          <a:ext cx="0" cy="0"/>
          <a:chOff x="0" y="0"/>
          <a:chExt cx="0" cy="0"/>
        </a:xfrm>
      </p:grpSpPr>
      <p:sp>
        <p:nvSpPr>
          <p:cNvPr id="7" name="Picture Placeholder 3"/>
          <p:cNvSpPr>
            <a:spLocks noGrp="1"/>
          </p:cNvSpPr>
          <p:nvPr>
            <p:ph type="pic" sz="quarter" idx="11"/>
          </p:nvPr>
        </p:nvSpPr>
        <p:spPr>
          <a:xfrm>
            <a:off x="466344" y="4733342"/>
            <a:ext cx="2668524" cy="1848624"/>
          </a:xfrm>
          <a:prstGeom prst="rect">
            <a:avLst/>
          </a:prstGeom>
        </p:spPr>
        <p:txBody>
          <a:bodyPr/>
          <a:lstStyle/>
          <a:p>
            <a:endParaRPr lang="en-US"/>
          </a:p>
        </p:txBody>
      </p:sp>
      <p:sp>
        <p:nvSpPr>
          <p:cNvPr id="15" name="Text Placeholder 14"/>
          <p:cNvSpPr>
            <a:spLocks noGrp="1"/>
          </p:cNvSpPr>
          <p:nvPr>
            <p:ph type="body" sz="quarter" idx="14" hasCustomPrompt="1"/>
          </p:nvPr>
        </p:nvSpPr>
        <p:spPr>
          <a:xfrm>
            <a:off x="466344" y="358330"/>
            <a:ext cx="6852666" cy="1175576"/>
          </a:xfrm>
          <a:prstGeom prst="rect">
            <a:avLst/>
          </a:prstGeom>
        </p:spPr>
        <p:txBody>
          <a:bodyPr/>
          <a:lstStyle>
            <a:lvl1pPr marL="0" indent="0" algn="ctr">
              <a:buNone/>
              <a:defRPr sz="5940">
                <a:solidFill>
                  <a:schemeClr val="bg1"/>
                </a:solidFill>
              </a:defRPr>
            </a:lvl1pPr>
          </a:lstStyle>
          <a:p>
            <a:pPr lvl="0"/>
            <a:r>
              <a:rPr lang="en-US" dirty="0"/>
              <a:t>Click to edit Title</a:t>
            </a:r>
          </a:p>
        </p:txBody>
      </p:sp>
      <p:sp>
        <p:nvSpPr>
          <p:cNvPr id="9" name="Rectangle 8"/>
          <p:cNvSpPr/>
          <p:nvPr userDrawn="1"/>
        </p:nvSpPr>
        <p:spPr>
          <a:xfrm>
            <a:off x="0" y="0"/>
            <a:ext cx="7772400" cy="2160270"/>
          </a:xfrm>
          <a:prstGeom prst="rect">
            <a:avLst/>
          </a:prstGeom>
          <a:solidFill>
            <a:srgbClr val="0094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98"/>
          </a:p>
        </p:txBody>
      </p:sp>
      <p:sp>
        <p:nvSpPr>
          <p:cNvPr id="10" name="Rectangle 9"/>
          <p:cNvSpPr/>
          <p:nvPr userDrawn="1"/>
        </p:nvSpPr>
        <p:spPr>
          <a:xfrm>
            <a:off x="0" y="9476498"/>
            <a:ext cx="7772400" cy="581902"/>
          </a:xfrm>
          <a:prstGeom prst="rect">
            <a:avLst/>
          </a:prstGeom>
          <a:solidFill>
            <a:srgbClr val="0094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98"/>
          </a:p>
        </p:txBody>
      </p:sp>
      <p:sp>
        <p:nvSpPr>
          <p:cNvPr id="12" name="Picture Placeholder 1"/>
          <p:cNvSpPr>
            <a:spLocks noGrp="1"/>
          </p:cNvSpPr>
          <p:nvPr>
            <p:ph type="pic" sz="quarter" idx="15"/>
          </p:nvPr>
        </p:nvSpPr>
        <p:spPr>
          <a:xfrm>
            <a:off x="466344" y="2564499"/>
            <a:ext cx="2668524" cy="1848624"/>
          </a:xfrm>
          <a:prstGeom prst="rect">
            <a:avLst/>
          </a:prstGeom>
        </p:spPr>
      </p:sp>
      <p:sp>
        <p:nvSpPr>
          <p:cNvPr id="14" name="Picture Placeholder 3"/>
          <p:cNvSpPr>
            <a:spLocks noGrp="1"/>
          </p:cNvSpPr>
          <p:nvPr>
            <p:ph type="pic" sz="quarter" idx="17"/>
          </p:nvPr>
        </p:nvSpPr>
        <p:spPr>
          <a:xfrm>
            <a:off x="466344" y="6902184"/>
            <a:ext cx="2668524" cy="1848624"/>
          </a:xfrm>
          <a:prstGeom prst="rect">
            <a:avLst/>
          </a:prstGeom>
        </p:spPr>
      </p:sp>
      <p:sp>
        <p:nvSpPr>
          <p:cNvPr id="16" name="Text Placeholder 227"/>
          <p:cNvSpPr>
            <a:spLocks noGrp="1"/>
          </p:cNvSpPr>
          <p:nvPr>
            <p:ph type="body" sz="quarter" idx="18"/>
          </p:nvPr>
        </p:nvSpPr>
        <p:spPr>
          <a:xfrm>
            <a:off x="3484424" y="2564696"/>
            <a:ext cx="3834586" cy="5751028"/>
          </a:xfrm>
          <a:prstGeom prst="rect">
            <a:avLst/>
          </a:prstGeom>
        </p:spPr>
        <p:txBody>
          <a:bodyPr/>
          <a:lstStyle>
            <a:lvl1pPr marL="0" indent="0" algn="ctr">
              <a:buNone/>
              <a:defRPr/>
            </a:lvl1pPr>
          </a:lstStyle>
          <a:p>
            <a:pPr marL="0" indent="0" algn="ctr">
              <a:buNone/>
            </a:pPr>
            <a:r>
              <a:rPr lang="en-US" sz="2723" b="1" dirty="0">
                <a:solidFill>
                  <a:srgbClr val="009445"/>
                </a:solidFill>
                <a:cs typeface="Arial" panose="020B0604020202020204" pitchFamily="34" charset="0"/>
              </a:rPr>
              <a:t>Helpful guidelines</a:t>
            </a:r>
          </a:p>
          <a:p>
            <a:pPr marL="0" indent="0">
              <a:buNone/>
            </a:pPr>
            <a:r>
              <a:rPr lang="en-US" sz="1609" dirty="0">
                <a:cs typeface="Arial" panose="020B0604020202020204" pitchFamily="34" charset="0"/>
              </a:rPr>
              <a:t>This area may be used to provide a summary or brief overview of the event you are promoting. You may also include a bullet-point list to highlight details:</a:t>
            </a:r>
          </a:p>
          <a:p>
            <a:r>
              <a:rPr lang="en-US" sz="1609" dirty="0">
                <a:cs typeface="Arial" panose="020B0604020202020204" pitchFamily="34" charset="0"/>
              </a:rPr>
              <a:t>You may change the words, but do not make formatting changes to the template</a:t>
            </a:r>
          </a:p>
          <a:p>
            <a:r>
              <a:rPr lang="en-US" sz="1609" dirty="0">
                <a:cs typeface="Arial" panose="020B0604020202020204" pitchFamily="34" charset="0"/>
              </a:rPr>
              <a:t>Washington County’s logo should always be present in the lower right corner of the document, partner logos may be added in the white space next to the county logo</a:t>
            </a:r>
          </a:p>
          <a:p>
            <a:r>
              <a:rPr lang="en-US" sz="1609" dirty="0">
                <a:cs typeface="Arial" panose="020B0604020202020204" pitchFamily="34" charset="0"/>
              </a:rPr>
              <a:t>To add photographs, click on the photo icon to the left and select the photo of your choice from your photo library. All photos must follow the guidelines laid out in the county’s style guide. No google images.</a:t>
            </a:r>
          </a:p>
          <a:p>
            <a:r>
              <a:rPr lang="en-US" sz="1609" dirty="0">
                <a:cs typeface="Arial" panose="020B0604020202020204" pitchFamily="34" charset="0"/>
              </a:rPr>
              <a:t>Font should be Calibri and only black text is permitted</a:t>
            </a:r>
          </a:p>
        </p:txBody>
      </p:sp>
      <p:pic>
        <p:nvPicPr>
          <p:cNvPr id="18" name="Picture 1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767483" y="8501688"/>
            <a:ext cx="1895884" cy="707632"/>
          </a:xfrm>
          <a:prstGeom prst="rect">
            <a:avLst/>
          </a:prstGeom>
        </p:spPr>
      </p:pic>
      <p:grpSp>
        <p:nvGrpSpPr>
          <p:cNvPr id="2" name="Group 1"/>
          <p:cNvGrpSpPr/>
          <p:nvPr userDrawn="1"/>
        </p:nvGrpSpPr>
        <p:grpSpPr>
          <a:xfrm>
            <a:off x="0" y="9293592"/>
            <a:ext cx="7772400" cy="113521"/>
            <a:chOff x="0" y="15019946"/>
            <a:chExt cx="12192000" cy="183468"/>
          </a:xfrm>
        </p:grpSpPr>
        <p:sp>
          <p:nvSpPr>
            <p:cNvPr id="32" name="Rectangle 31"/>
            <p:cNvSpPr/>
            <p:nvPr/>
          </p:nvSpPr>
          <p:spPr>
            <a:xfrm>
              <a:off x="0" y="15020042"/>
              <a:ext cx="2060496" cy="179640"/>
            </a:xfrm>
            <a:prstGeom prst="rect">
              <a:avLst/>
            </a:prstGeom>
            <a:solidFill>
              <a:srgbClr val="468FB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98"/>
            </a:p>
          </p:txBody>
        </p:sp>
        <p:sp>
          <p:nvSpPr>
            <p:cNvPr id="33" name="Rectangle 32"/>
            <p:cNvSpPr/>
            <p:nvPr/>
          </p:nvSpPr>
          <p:spPr>
            <a:xfrm>
              <a:off x="6123205" y="15021350"/>
              <a:ext cx="2060496" cy="182064"/>
            </a:xfrm>
            <a:prstGeom prst="rect">
              <a:avLst/>
            </a:prstGeom>
            <a:solidFill>
              <a:srgbClr val="F7E57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98"/>
            </a:p>
          </p:txBody>
        </p:sp>
        <p:sp>
          <p:nvSpPr>
            <p:cNvPr id="34" name="Rectangle 33"/>
            <p:cNvSpPr/>
            <p:nvPr/>
          </p:nvSpPr>
          <p:spPr>
            <a:xfrm>
              <a:off x="8162979" y="15020042"/>
              <a:ext cx="2060496" cy="183276"/>
            </a:xfrm>
            <a:prstGeom prst="rect">
              <a:avLst/>
            </a:prstGeom>
            <a:solidFill>
              <a:srgbClr val="F2D4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98"/>
            </a:p>
          </p:txBody>
        </p:sp>
        <p:sp>
          <p:nvSpPr>
            <p:cNvPr id="35" name="Rectangle 34"/>
            <p:cNvSpPr/>
            <p:nvPr/>
          </p:nvSpPr>
          <p:spPr>
            <a:xfrm>
              <a:off x="10178228" y="15019946"/>
              <a:ext cx="2013772" cy="179736"/>
            </a:xfrm>
            <a:prstGeom prst="rect">
              <a:avLst/>
            </a:prstGeom>
            <a:solidFill>
              <a:srgbClr val="F3B1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98"/>
            </a:p>
          </p:txBody>
        </p:sp>
        <p:sp>
          <p:nvSpPr>
            <p:cNvPr id="36" name="Rectangle 35"/>
            <p:cNvSpPr/>
            <p:nvPr/>
          </p:nvSpPr>
          <p:spPr>
            <a:xfrm>
              <a:off x="2013772" y="15020042"/>
              <a:ext cx="2060495" cy="179640"/>
            </a:xfrm>
            <a:prstGeom prst="rect">
              <a:avLst/>
            </a:prstGeom>
            <a:solidFill>
              <a:srgbClr val="A3C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98"/>
            </a:p>
          </p:txBody>
        </p:sp>
        <p:sp>
          <p:nvSpPr>
            <p:cNvPr id="37" name="Rectangle 36"/>
            <p:cNvSpPr/>
            <p:nvPr/>
          </p:nvSpPr>
          <p:spPr>
            <a:xfrm>
              <a:off x="4082137" y="15021350"/>
              <a:ext cx="2060495" cy="182064"/>
            </a:xfrm>
            <a:prstGeom prst="rect">
              <a:avLst/>
            </a:prstGeom>
            <a:solidFill>
              <a:srgbClr val="86A1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98"/>
            </a:p>
          </p:txBody>
        </p:sp>
      </p:grpSp>
    </p:spTree>
    <p:extLst>
      <p:ext uri="{BB962C8B-B14F-4D97-AF65-F5344CB8AC3E}">
        <p14:creationId xmlns:p14="http://schemas.microsoft.com/office/powerpoint/2010/main" val="3903152617"/>
      </p:ext>
    </p:extLst>
  </p:cSld>
  <p:clrMapOvr>
    <a:masterClrMapping/>
  </p:clrMapOvr>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34353" y="535518"/>
            <a:ext cx="6703695" cy="1944159"/>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534353" y="2677583"/>
            <a:ext cx="6703695" cy="6381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534353" y="9322648"/>
            <a:ext cx="1748790" cy="535516"/>
          </a:xfrm>
          <a:prstGeom prst="rect">
            <a:avLst/>
          </a:prstGeom>
        </p:spPr>
        <p:txBody>
          <a:bodyPr vert="horz" lIns="91440" tIns="45720" rIns="91440" bIns="45720" rtlCol="0" anchor="ctr"/>
          <a:lstStyle>
            <a:lvl1pPr algn="l">
              <a:defRPr sz="743">
                <a:solidFill>
                  <a:schemeClr val="tx1">
                    <a:tint val="75000"/>
                  </a:schemeClr>
                </a:solidFill>
              </a:defRPr>
            </a:lvl1pPr>
          </a:lstStyle>
          <a:p>
            <a:fld id="{544D3CCC-A6F0-40BF-975A-78BF2225C2EC}" type="datetimeFigureOut">
              <a:rPr lang="en-US" smtClean="0"/>
              <a:t>6/27/2022</a:t>
            </a:fld>
            <a:endParaRPr lang="en-US"/>
          </a:p>
        </p:txBody>
      </p:sp>
      <p:sp>
        <p:nvSpPr>
          <p:cNvPr id="5" name="Footer Placeholder 4"/>
          <p:cNvSpPr>
            <a:spLocks noGrp="1"/>
          </p:cNvSpPr>
          <p:nvPr>
            <p:ph type="ftr" sz="quarter" idx="3"/>
          </p:nvPr>
        </p:nvSpPr>
        <p:spPr>
          <a:xfrm>
            <a:off x="2574608" y="9322648"/>
            <a:ext cx="2623185" cy="535516"/>
          </a:xfrm>
          <a:prstGeom prst="rect">
            <a:avLst/>
          </a:prstGeom>
        </p:spPr>
        <p:txBody>
          <a:bodyPr vert="horz" lIns="91440" tIns="45720" rIns="91440" bIns="45720" rtlCol="0" anchor="ctr"/>
          <a:lstStyle>
            <a:lvl1pPr algn="ctr">
              <a:defRPr sz="743">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5489258" y="9322648"/>
            <a:ext cx="1748790" cy="535516"/>
          </a:xfrm>
          <a:prstGeom prst="rect">
            <a:avLst/>
          </a:prstGeom>
        </p:spPr>
        <p:txBody>
          <a:bodyPr vert="horz" lIns="91440" tIns="45720" rIns="91440" bIns="45720" rtlCol="0" anchor="ctr"/>
          <a:lstStyle>
            <a:lvl1pPr algn="r">
              <a:defRPr sz="743">
                <a:solidFill>
                  <a:schemeClr val="tx1">
                    <a:tint val="75000"/>
                  </a:schemeClr>
                </a:solidFill>
              </a:defRPr>
            </a:lvl1pPr>
          </a:lstStyle>
          <a:p>
            <a:fld id="{B78BEAEC-8036-46D5-8B69-932BAC93AE5A}" type="slidenum">
              <a:rPr lang="en-US" smtClean="0"/>
              <a:t>‹#›</a:t>
            </a:fld>
            <a:endParaRPr lang="en-US"/>
          </a:p>
        </p:txBody>
      </p:sp>
    </p:spTree>
    <p:extLst>
      <p:ext uri="{BB962C8B-B14F-4D97-AF65-F5344CB8AC3E}">
        <p14:creationId xmlns:p14="http://schemas.microsoft.com/office/powerpoint/2010/main" val="78022191"/>
      </p:ext>
    </p:extLst>
  </p:cSld>
  <p:clrMap bg1="lt1" tx1="dk1" bg2="lt2" tx2="dk2" accent1="accent1" accent2="accent2" accent3="accent3" accent4="accent4" accent5="accent5" accent6="accent6" hlink="hlink" folHlink="folHlink"/>
  <p:sldLayoutIdLst>
    <p:sldLayoutId id="2147483698" r:id="rId1"/>
  </p:sldLayoutIdLst>
  <p:txStyles>
    <p:titleStyle>
      <a:lvl1pPr algn="l" defTabSz="565831" rtl="0" eaLnBrk="1" latinLnBrk="0" hangingPunct="1">
        <a:lnSpc>
          <a:spcPct val="90000"/>
        </a:lnSpc>
        <a:spcBef>
          <a:spcPct val="0"/>
        </a:spcBef>
        <a:buNone/>
        <a:defRPr sz="2723" kern="1200">
          <a:solidFill>
            <a:schemeClr val="tx1"/>
          </a:solidFill>
          <a:latin typeface="+mj-lt"/>
          <a:ea typeface="+mj-ea"/>
          <a:cs typeface="+mj-cs"/>
        </a:defRPr>
      </a:lvl1pPr>
    </p:titleStyle>
    <p:bodyStyle>
      <a:lvl1pPr marL="141458" indent="-141458" algn="l" defTabSz="565831" rtl="0" eaLnBrk="1" latinLnBrk="0" hangingPunct="1">
        <a:lnSpc>
          <a:spcPct val="90000"/>
        </a:lnSpc>
        <a:spcBef>
          <a:spcPts val="619"/>
        </a:spcBef>
        <a:buFont typeface="Arial" panose="020B0604020202020204" pitchFamily="34" charset="0"/>
        <a:buChar char="•"/>
        <a:defRPr sz="1733" kern="1200">
          <a:solidFill>
            <a:schemeClr val="tx1"/>
          </a:solidFill>
          <a:latin typeface="+mn-lt"/>
          <a:ea typeface="+mn-ea"/>
          <a:cs typeface="+mn-cs"/>
        </a:defRPr>
      </a:lvl1pPr>
      <a:lvl2pPr marL="424373" indent="-141458" algn="l" defTabSz="565831" rtl="0" eaLnBrk="1" latinLnBrk="0" hangingPunct="1">
        <a:lnSpc>
          <a:spcPct val="90000"/>
        </a:lnSpc>
        <a:spcBef>
          <a:spcPts val="309"/>
        </a:spcBef>
        <a:buFont typeface="Arial" panose="020B0604020202020204" pitchFamily="34" charset="0"/>
        <a:buChar char="•"/>
        <a:defRPr sz="1485" kern="1200">
          <a:solidFill>
            <a:schemeClr val="tx1"/>
          </a:solidFill>
          <a:latin typeface="+mn-lt"/>
          <a:ea typeface="+mn-ea"/>
          <a:cs typeface="+mn-cs"/>
        </a:defRPr>
      </a:lvl2pPr>
      <a:lvl3pPr marL="707288" indent="-141458" algn="l" defTabSz="565831" rtl="0" eaLnBrk="1" latinLnBrk="0" hangingPunct="1">
        <a:lnSpc>
          <a:spcPct val="90000"/>
        </a:lnSpc>
        <a:spcBef>
          <a:spcPts val="309"/>
        </a:spcBef>
        <a:buFont typeface="Arial" panose="020B0604020202020204" pitchFamily="34" charset="0"/>
        <a:buChar char="•"/>
        <a:defRPr sz="1238" kern="1200">
          <a:solidFill>
            <a:schemeClr val="tx1"/>
          </a:solidFill>
          <a:latin typeface="+mn-lt"/>
          <a:ea typeface="+mn-ea"/>
          <a:cs typeface="+mn-cs"/>
        </a:defRPr>
      </a:lvl3pPr>
      <a:lvl4pPr marL="990204" indent="-141458" algn="l" defTabSz="565831" rtl="0" eaLnBrk="1" latinLnBrk="0" hangingPunct="1">
        <a:lnSpc>
          <a:spcPct val="90000"/>
        </a:lnSpc>
        <a:spcBef>
          <a:spcPts val="309"/>
        </a:spcBef>
        <a:buFont typeface="Arial" panose="020B0604020202020204" pitchFamily="34" charset="0"/>
        <a:buChar char="•"/>
        <a:defRPr sz="1114" kern="1200">
          <a:solidFill>
            <a:schemeClr val="tx1"/>
          </a:solidFill>
          <a:latin typeface="+mn-lt"/>
          <a:ea typeface="+mn-ea"/>
          <a:cs typeface="+mn-cs"/>
        </a:defRPr>
      </a:lvl4pPr>
      <a:lvl5pPr marL="1273119" indent="-141458" algn="l" defTabSz="565831" rtl="0" eaLnBrk="1" latinLnBrk="0" hangingPunct="1">
        <a:lnSpc>
          <a:spcPct val="90000"/>
        </a:lnSpc>
        <a:spcBef>
          <a:spcPts val="309"/>
        </a:spcBef>
        <a:buFont typeface="Arial" panose="020B0604020202020204" pitchFamily="34" charset="0"/>
        <a:buChar char="•"/>
        <a:defRPr sz="1114" kern="1200">
          <a:solidFill>
            <a:schemeClr val="tx1"/>
          </a:solidFill>
          <a:latin typeface="+mn-lt"/>
          <a:ea typeface="+mn-ea"/>
          <a:cs typeface="+mn-cs"/>
        </a:defRPr>
      </a:lvl5pPr>
      <a:lvl6pPr marL="1556034" indent="-141458" algn="l" defTabSz="565831" rtl="0" eaLnBrk="1" latinLnBrk="0" hangingPunct="1">
        <a:lnSpc>
          <a:spcPct val="90000"/>
        </a:lnSpc>
        <a:spcBef>
          <a:spcPts val="309"/>
        </a:spcBef>
        <a:buFont typeface="Arial" panose="020B0604020202020204" pitchFamily="34" charset="0"/>
        <a:buChar char="•"/>
        <a:defRPr sz="1114" kern="1200">
          <a:solidFill>
            <a:schemeClr val="tx1"/>
          </a:solidFill>
          <a:latin typeface="+mn-lt"/>
          <a:ea typeface="+mn-ea"/>
          <a:cs typeface="+mn-cs"/>
        </a:defRPr>
      </a:lvl6pPr>
      <a:lvl7pPr marL="1838950" indent="-141458" algn="l" defTabSz="565831" rtl="0" eaLnBrk="1" latinLnBrk="0" hangingPunct="1">
        <a:lnSpc>
          <a:spcPct val="90000"/>
        </a:lnSpc>
        <a:spcBef>
          <a:spcPts val="309"/>
        </a:spcBef>
        <a:buFont typeface="Arial" panose="020B0604020202020204" pitchFamily="34" charset="0"/>
        <a:buChar char="•"/>
        <a:defRPr sz="1114" kern="1200">
          <a:solidFill>
            <a:schemeClr val="tx1"/>
          </a:solidFill>
          <a:latin typeface="+mn-lt"/>
          <a:ea typeface="+mn-ea"/>
          <a:cs typeface="+mn-cs"/>
        </a:defRPr>
      </a:lvl7pPr>
      <a:lvl8pPr marL="2121865" indent="-141458" algn="l" defTabSz="565831" rtl="0" eaLnBrk="1" latinLnBrk="0" hangingPunct="1">
        <a:lnSpc>
          <a:spcPct val="90000"/>
        </a:lnSpc>
        <a:spcBef>
          <a:spcPts val="309"/>
        </a:spcBef>
        <a:buFont typeface="Arial" panose="020B0604020202020204" pitchFamily="34" charset="0"/>
        <a:buChar char="•"/>
        <a:defRPr sz="1114" kern="1200">
          <a:solidFill>
            <a:schemeClr val="tx1"/>
          </a:solidFill>
          <a:latin typeface="+mn-lt"/>
          <a:ea typeface="+mn-ea"/>
          <a:cs typeface="+mn-cs"/>
        </a:defRPr>
      </a:lvl8pPr>
      <a:lvl9pPr marL="2404781" indent="-141458" algn="l" defTabSz="565831" rtl="0" eaLnBrk="1" latinLnBrk="0" hangingPunct="1">
        <a:lnSpc>
          <a:spcPct val="90000"/>
        </a:lnSpc>
        <a:spcBef>
          <a:spcPts val="309"/>
        </a:spcBef>
        <a:buFont typeface="Arial" panose="020B0604020202020204" pitchFamily="34" charset="0"/>
        <a:buChar char="•"/>
        <a:defRPr sz="1114" kern="1200">
          <a:solidFill>
            <a:schemeClr val="tx1"/>
          </a:solidFill>
          <a:latin typeface="+mn-lt"/>
          <a:ea typeface="+mn-ea"/>
          <a:cs typeface="+mn-cs"/>
        </a:defRPr>
      </a:lvl9pPr>
    </p:bodyStyle>
    <p:otherStyle>
      <a:defPPr>
        <a:defRPr lang="en-US"/>
      </a:defPPr>
      <a:lvl1pPr marL="0" algn="l" defTabSz="565831" rtl="0" eaLnBrk="1" latinLnBrk="0" hangingPunct="1">
        <a:defRPr sz="1114" kern="1200">
          <a:solidFill>
            <a:schemeClr val="tx1"/>
          </a:solidFill>
          <a:latin typeface="+mn-lt"/>
          <a:ea typeface="+mn-ea"/>
          <a:cs typeface="+mn-cs"/>
        </a:defRPr>
      </a:lvl1pPr>
      <a:lvl2pPr marL="282915" algn="l" defTabSz="565831" rtl="0" eaLnBrk="1" latinLnBrk="0" hangingPunct="1">
        <a:defRPr sz="1114" kern="1200">
          <a:solidFill>
            <a:schemeClr val="tx1"/>
          </a:solidFill>
          <a:latin typeface="+mn-lt"/>
          <a:ea typeface="+mn-ea"/>
          <a:cs typeface="+mn-cs"/>
        </a:defRPr>
      </a:lvl2pPr>
      <a:lvl3pPr marL="565831" algn="l" defTabSz="565831" rtl="0" eaLnBrk="1" latinLnBrk="0" hangingPunct="1">
        <a:defRPr sz="1114" kern="1200">
          <a:solidFill>
            <a:schemeClr val="tx1"/>
          </a:solidFill>
          <a:latin typeface="+mn-lt"/>
          <a:ea typeface="+mn-ea"/>
          <a:cs typeface="+mn-cs"/>
        </a:defRPr>
      </a:lvl3pPr>
      <a:lvl4pPr marL="848746" algn="l" defTabSz="565831" rtl="0" eaLnBrk="1" latinLnBrk="0" hangingPunct="1">
        <a:defRPr sz="1114" kern="1200">
          <a:solidFill>
            <a:schemeClr val="tx1"/>
          </a:solidFill>
          <a:latin typeface="+mn-lt"/>
          <a:ea typeface="+mn-ea"/>
          <a:cs typeface="+mn-cs"/>
        </a:defRPr>
      </a:lvl4pPr>
      <a:lvl5pPr marL="1131661" algn="l" defTabSz="565831" rtl="0" eaLnBrk="1" latinLnBrk="0" hangingPunct="1">
        <a:defRPr sz="1114" kern="1200">
          <a:solidFill>
            <a:schemeClr val="tx1"/>
          </a:solidFill>
          <a:latin typeface="+mn-lt"/>
          <a:ea typeface="+mn-ea"/>
          <a:cs typeface="+mn-cs"/>
        </a:defRPr>
      </a:lvl5pPr>
      <a:lvl6pPr marL="1414577" algn="l" defTabSz="565831" rtl="0" eaLnBrk="1" latinLnBrk="0" hangingPunct="1">
        <a:defRPr sz="1114" kern="1200">
          <a:solidFill>
            <a:schemeClr val="tx1"/>
          </a:solidFill>
          <a:latin typeface="+mn-lt"/>
          <a:ea typeface="+mn-ea"/>
          <a:cs typeface="+mn-cs"/>
        </a:defRPr>
      </a:lvl6pPr>
      <a:lvl7pPr marL="1697492" algn="l" defTabSz="565831" rtl="0" eaLnBrk="1" latinLnBrk="0" hangingPunct="1">
        <a:defRPr sz="1114" kern="1200">
          <a:solidFill>
            <a:schemeClr val="tx1"/>
          </a:solidFill>
          <a:latin typeface="+mn-lt"/>
          <a:ea typeface="+mn-ea"/>
          <a:cs typeface="+mn-cs"/>
        </a:defRPr>
      </a:lvl7pPr>
      <a:lvl8pPr marL="1980408" algn="l" defTabSz="565831" rtl="0" eaLnBrk="1" latinLnBrk="0" hangingPunct="1">
        <a:defRPr sz="1114" kern="1200">
          <a:solidFill>
            <a:schemeClr val="tx1"/>
          </a:solidFill>
          <a:latin typeface="+mn-lt"/>
          <a:ea typeface="+mn-ea"/>
          <a:cs typeface="+mn-cs"/>
        </a:defRPr>
      </a:lvl8pPr>
      <a:lvl9pPr marL="2263323" algn="l" defTabSz="565831" rtl="0" eaLnBrk="1" latinLnBrk="0" hangingPunct="1">
        <a:defRPr sz="1114"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www.co.washington.mn.us/2391/Public-Health-Environment-Payment-Portal" TargetMode="External"/><Relationship Id="rId2" Type="http://schemas.openxmlformats.org/officeDocument/2006/relationships/image" Target="../media/image1.tif"/><Relationship Id="rId1" Type="http://schemas.openxmlformats.org/officeDocument/2006/relationships/slideLayout" Target="../slideLayouts/slideLayout1.xml"/><Relationship Id="rId4" Type="http://schemas.openxmlformats.org/officeDocument/2006/relationships/hyperlink" Target="http://www.co.washington.mn.us/PHEPAY" TargetMode="Externa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1" name="Rectangle 10"/>
          <p:cNvSpPr/>
          <p:nvPr/>
        </p:nvSpPr>
        <p:spPr>
          <a:xfrm>
            <a:off x="0" y="9476498"/>
            <a:ext cx="7772400" cy="581902"/>
          </a:xfrm>
          <a:prstGeom prst="rect">
            <a:avLst/>
          </a:prstGeom>
          <a:solidFill>
            <a:srgbClr val="0094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98"/>
          </a:p>
        </p:txBody>
      </p:sp>
      <p:sp>
        <p:nvSpPr>
          <p:cNvPr id="228" name="Text Placeholder 227"/>
          <p:cNvSpPr>
            <a:spLocks noGrp="1"/>
          </p:cNvSpPr>
          <p:nvPr>
            <p:ph type="body" sz="quarter" idx="18"/>
          </p:nvPr>
        </p:nvSpPr>
        <p:spPr>
          <a:xfrm>
            <a:off x="224287" y="1732433"/>
            <a:ext cx="7327987" cy="303727"/>
          </a:xfrm>
          <a:prstGeom prst="rect">
            <a:avLst/>
          </a:prstGeom>
        </p:spPr>
        <p:txBody>
          <a:bodyPr>
            <a:normAutofit/>
          </a:bodyPr>
          <a:lstStyle/>
          <a:p>
            <a:pPr lvl="1" indent="0">
              <a:buNone/>
            </a:pPr>
            <a:endParaRPr lang="en-US" sz="1200" dirty="0">
              <a:cs typeface="Arial" panose="020B0604020202020204" pitchFamily="34" charset="0"/>
            </a:endParaRPr>
          </a:p>
          <a:p>
            <a:pPr marL="767273" lvl="1" indent="-342900">
              <a:buFont typeface="Wingdings" panose="05000000000000000000" pitchFamily="2" charset="2"/>
              <a:buChar char="q"/>
            </a:pPr>
            <a:endParaRPr lang="en-US" sz="1200" dirty="0">
              <a:cs typeface="Arial" panose="020B0604020202020204" pitchFamily="34" charset="0"/>
            </a:endParaRPr>
          </a:p>
          <a:p>
            <a:pPr marL="767273" lvl="1" indent="-342900">
              <a:buFont typeface="Wingdings" panose="05000000000000000000" pitchFamily="2" charset="2"/>
              <a:buChar char="q"/>
            </a:pPr>
            <a:endParaRPr lang="en-US" sz="1200" dirty="0">
              <a:cs typeface="Arial" panose="020B0604020202020204" pitchFamily="34" charset="0"/>
            </a:endParaRPr>
          </a:p>
          <a:p>
            <a:pPr marL="767273" lvl="1" indent="-342900">
              <a:buFont typeface="Wingdings" panose="05000000000000000000" pitchFamily="2" charset="2"/>
              <a:buChar char="q"/>
            </a:pPr>
            <a:endParaRPr lang="en-US" sz="1200" dirty="0">
              <a:cs typeface="Arial" panose="020B0604020202020204" pitchFamily="34" charset="0"/>
            </a:endParaRPr>
          </a:p>
        </p:txBody>
      </p:sp>
      <p:sp>
        <p:nvSpPr>
          <p:cNvPr id="8" name="Title 7" hidden="1">
            <a:extLst>
              <a:ext uri="{FF2B5EF4-FFF2-40B4-BE49-F238E27FC236}">
                <a16:creationId xmlns:a16="http://schemas.microsoft.com/office/drawing/2014/main" id="{E836A675-CF30-4322-9910-D0876ADF4F0B}"/>
              </a:ext>
            </a:extLst>
          </p:cNvPr>
          <p:cNvSpPr>
            <a:spLocks noGrp="1"/>
          </p:cNvSpPr>
          <p:nvPr>
            <p:ph type="title" idx="4294967295"/>
          </p:nvPr>
        </p:nvSpPr>
        <p:spPr>
          <a:xfrm>
            <a:off x="114300" y="535335"/>
            <a:ext cx="6506528" cy="1943903"/>
          </a:xfrm>
          <a:prstGeom prst="rect">
            <a:avLst/>
          </a:prstGeom>
        </p:spPr>
        <p:txBody>
          <a:bodyPr/>
          <a:lstStyle/>
          <a:p>
            <a:r>
              <a:rPr lang="en-US" dirty="0"/>
              <a:t>Education Infographic</a:t>
            </a:r>
          </a:p>
        </p:txBody>
      </p:sp>
      <p:pic>
        <p:nvPicPr>
          <p:cNvPr id="10" name="Picture 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57224" y="323850"/>
            <a:ext cx="1862911" cy="716395"/>
          </a:xfrm>
          <a:prstGeom prst="rect">
            <a:avLst/>
          </a:prstGeom>
        </p:spPr>
      </p:pic>
      <p:grpSp>
        <p:nvGrpSpPr>
          <p:cNvPr id="2" name="Group 1"/>
          <p:cNvGrpSpPr/>
          <p:nvPr/>
        </p:nvGrpSpPr>
        <p:grpSpPr>
          <a:xfrm>
            <a:off x="0" y="9249076"/>
            <a:ext cx="7772400" cy="146209"/>
            <a:chOff x="0" y="9249076"/>
            <a:chExt cx="7772400" cy="146209"/>
          </a:xfrm>
        </p:grpSpPr>
        <p:sp>
          <p:nvSpPr>
            <p:cNvPr id="26" name="Rectangle 25"/>
            <p:cNvSpPr/>
            <p:nvPr/>
          </p:nvSpPr>
          <p:spPr>
            <a:xfrm>
              <a:off x="0" y="9249077"/>
              <a:ext cx="1312268" cy="146208"/>
            </a:xfrm>
            <a:prstGeom prst="rect">
              <a:avLst/>
            </a:prstGeom>
            <a:solidFill>
              <a:srgbClr val="468FB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98"/>
            </a:p>
          </p:txBody>
        </p:sp>
        <p:sp>
          <p:nvSpPr>
            <p:cNvPr id="27" name="Rectangle 26"/>
            <p:cNvSpPr/>
            <p:nvPr/>
          </p:nvSpPr>
          <p:spPr>
            <a:xfrm>
              <a:off x="3902411" y="9249077"/>
              <a:ext cx="1317225" cy="146208"/>
            </a:xfrm>
            <a:prstGeom prst="rect">
              <a:avLst/>
            </a:prstGeom>
            <a:solidFill>
              <a:srgbClr val="F7E57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98"/>
            </a:p>
          </p:txBody>
        </p:sp>
        <p:sp>
          <p:nvSpPr>
            <p:cNvPr id="28" name="Rectangle 27"/>
            <p:cNvSpPr/>
            <p:nvPr/>
          </p:nvSpPr>
          <p:spPr>
            <a:xfrm>
              <a:off x="5206438" y="9249076"/>
              <a:ext cx="1312268" cy="146208"/>
            </a:xfrm>
            <a:prstGeom prst="rect">
              <a:avLst/>
            </a:prstGeom>
            <a:solidFill>
              <a:srgbClr val="F2D4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98"/>
            </a:p>
          </p:txBody>
        </p:sp>
        <p:sp>
          <p:nvSpPr>
            <p:cNvPr id="29" name="Rectangle 28"/>
            <p:cNvSpPr/>
            <p:nvPr/>
          </p:nvSpPr>
          <p:spPr>
            <a:xfrm>
              <a:off x="6489889" y="9249077"/>
              <a:ext cx="1282511" cy="146208"/>
            </a:xfrm>
            <a:prstGeom prst="rect">
              <a:avLst/>
            </a:prstGeom>
            <a:solidFill>
              <a:srgbClr val="F3B1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98"/>
            </a:p>
          </p:txBody>
        </p:sp>
        <p:sp>
          <p:nvSpPr>
            <p:cNvPr id="30" name="Rectangle 29"/>
            <p:cNvSpPr/>
            <p:nvPr/>
          </p:nvSpPr>
          <p:spPr>
            <a:xfrm>
              <a:off x="1290194" y="9249077"/>
              <a:ext cx="1312267" cy="146208"/>
            </a:xfrm>
            <a:prstGeom prst="rect">
              <a:avLst/>
            </a:prstGeom>
            <a:solidFill>
              <a:srgbClr val="A3C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98"/>
            </a:p>
          </p:txBody>
        </p:sp>
        <p:sp>
          <p:nvSpPr>
            <p:cNvPr id="31" name="Rectangle 30"/>
            <p:cNvSpPr/>
            <p:nvPr/>
          </p:nvSpPr>
          <p:spPr>
            <a:xfrm>
              <a:off x="2594221" y="9249077"/>
              <a:ext cx="1312267" cy="146208"/>
            </a:xfrm>
            <a:prstGeom prst="rect">
              <a:avLst/>
            </a:prstGeom>
            <a:solidFill>
              <a:srgbClr val="86A1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98"/>
            </a:p>
          </p:txBody>
        </p:sp>
      </p:grpSp>
      <p:sp>
        <p:nvSpPr>
          <p:cNvPr id="3" name="TextBox 2"/>
          <p:cNvSpPr txBox="1"/>
          <p:nvPr/>
        </p:nvSpPr>
        <p:spPr>
          <a:xfrm>
            <a:off x="481011" y="9593894"/>
            <a:ext cx="2944877" cy="276999"/>
          </a:xfrm>
          <a:prstGeom prst="rect">
            <a:avLst/>
          </a:prstGeom>
          <a:noFill/>
        </p:spPr>
        <p:txBody>
          <a:bodyPr wrap="square" rtlCol="0">
            <a:spAutoFit/>
          </a:bodyPr>
          <a:lstStyle/>
          <a:p>
            <a:r>
              <a:rPr lang="en-US" sz="1200" dirty="0">
                <a:solidFill>
                  <a:schemeClr val="bg1"/>
                </a:solidFill>
              </a:rPr>
              <a:t>www.co.washington.mn.us/publichealth</a:t>
            </a:r>
          </a:p>
        </p:txBody>
      </p:sp>
      <p:sp>
        <p:nvSpPr>
          <p:cNvPr id="7" name="TextBox 6"/>
          <p:cNvSpPr txBox="1"/>
          <p:nvPr/>
        </p:nvSpPr>
        <p:spPr>
          <a:xfrm>
            <a:off x="579971" y="1361076"/>
            <a:ext cx="6612458" cy="8048357"/>
          </a:xfrm>
          <a:prstGeom prst="rect">
            <a:avLst/>
          </a:prstGeom>
          <a:noFill/>
        </p:spPr>
        <p:txBody>
          <a:bodyPr wrap="square" rtlCol="0">
            <a:spAutoFit/>
          </a:bodyPr>
          <a:lstStyle/>
          <a:p>
            <a:pPr lvl="0" algn="r"/>
            <a:r>
              <a:rPr lang="en-US" sz="1400" b="1" dirty="0">
                <a:solidFill>
                  <a:srgbClr val="009445"/>
                </a:solidFill>
                <a:cs typeface="Arial" panose="020B0604020202020204" pitchFamily="34" charset="0"/>
              </a:rPr>
              <a:t>INVOICE  #8234</a:t>
            </a:r>
            <a:endParaRPr lang="en-US" sz="1200" b="1" dirty="0">
              <a:solidFill>
                <a:prstClr val="black"/>
              </a:solidFill>
              <a:cs typeface="Arial" panose="020B0604020202020204" pitchFamily="34" charset="0"/>
            </a:endParaRPr>
          </a:p>
          <a:p>
            <a:pPr lvl="0"/>
            <a:endParaRPr lang="en-US" sz="1200" dirty="0">
              <a:solidFill>
                <a:prstClr val="black"/>
              </a:solidFill>
              <a:cs typeface="Arial" panose="020B0604020202020204" pitchFamily="34" charset="0"/>
            </a:endParaRPr>
          </a:p>
          <a:p>
            <a:pPr lvl="0"/>
            <a:r>
              <a:rPr lang="en-US" sz="1200" dirty="0">
                <a:solidFill>
                  <a:prstClr val="black"/>
                </a:solidFill>
                <a:cs typeface="Arial" panose="020B0604020202020204" pitchFamily="34" charset="0"/>
              </a:rPr>
              <a:t>Attn: Boettcher Excavating &amp; Septic LLC					                         Date:  06-27-22</a:t>
            </a:r>
          </a:p>
          <a:p>
            <a:pPr lvl="0"/>
            <a:endParaRPr lang="en-US" sz="1200" dirty="0">
              <a:solidFill>
                <a:prstClr val="black"/>
              </a:solidFill>
              <a:cs typeface="Arial" panose="020B0604020202020204" pitchFamily="34" charset="0"/>
            </a:endParaRPr>
          </a:p>
          <a:p>
            <a:pPr lvl="0"/>
            <a:r>
              <a:rPr lang="en-US" sz="1200" dirty="0">
                <a:solidFill>
                  <a:prstClr val="black"/>
                </a:solidFill>
                <a:cs typeface="Arial" panose="020B0604020202020204" pitchFamily="34" charset="0"/>
              </a:rPr>
              <a:t>Name: Boettcher Excavating &amp; Septic LLC</a:t>
            </a:r>
          </a:p>
          <a:p>
            <a:pPr lvl="0"/>
            <a:r>
              <a:rPr lang="en-US" sz="1200" dirty="0">
                <a:solidFill>
                  <a:prstClr val="black"/>
                </a:solidFill>
                <a:cs typeface="Arial" panose="020B0604020202020204" pitchFamily="34" charset="0"/>
              </a:rPr>
              <a:t>Address: 28995 Jordell Dr. NE </a:t>
            </a:r>
          </a:p>
          <a:p>
            <a:pPr lvl="0"/>
            <a:r>
              <a:rPr lang="en-US" sz="1200" dirty="0">
                <a:solidFill>
                  <a:prstClr val="black"/>
                </a:solidFill>
                <a:cs typeface="Arial" panose="020B0604020202020204" pitchFamily="34" charset="0"/>
              </a:rPr>
              <a:t>City:	 Cambridge			State:	MN		Zip:	55008			Phone: 763-444-4930</a:t>
            </a:r>
          </a:p>
          <a:p>
            <a:pPr lvl="0"/>
            <a:endParaRPr lang="en-US" sz="1200" dirty="0">
              <a:solidFill>
                <a:prstClr val="black"/>
              </a:solidFill>
              <a:cs typeface="Arial" panose="020B0604020202020204" pitchFamily="34" charset="0"/>
            </a:endParaRPr>
          </a:p>
          <a:p>
            <a:pPr lvl="0"/>
            <a:endParaRPr lang="en-US" sz="1200" dirty="0">
              <a:solidFill>
                <a:prstClr val="black"/>
              </a:solidFill>
              <a:cs typeface="Arial" panose="020B0604020202020204" pitchFamily="34" charset="0"/>
            </a:endParaRPr>
          </a:p>
          <a:p>
            <a:pPr lvl="0"/>
            <a:endParaRPr lang="en-US" sz="1200" dirty="0">
              <a:solidFill>
                <a:prstClr val="black"/>
              </a:solidFill>
              <a:cs typeface="Arial" panose="020B0604020202020204" pitchFamily="34" charset="0"/>
            </a:endParaRPr>
          </a:p>
          <a:p>
            <a:pPr lvl="0"/>
            <a:r>
              <a:rPr lang="en-US" sz="1200" dirty="0">
                <a:solidFill>
                  <a:prstClr val="black"/>
                </a:solidFill>
                <a:cs typeface="Arial" panose="020B0604020202020204" pitchFamily="34" charset="0"/>
              </a:rPr>
              <a:t>	</a:t>
            </a:r>
          </a:p>
          <a:p>
            <a:r>
              <a:rPr lang="en-US" sz="1200" b="1" dirty="0">
                <a:cs typeface="Arial" panose="020B0604020202020204" pitchFamily="34" charset="0"/>
              </a:rPr>
              <a:t>Invoice Payment is Due:</a:t>
            </a:r>
            <a:endParaRPr lang="en-US" sz="1100" b="1" dirty="0">
              <a:cs typeface="Arial" panose="020B0604020202020204" pitchFamily="34" charset="0"/>
            </a:endParaRPr>
          </a:p>
          <a:p>
            <a:endParaRPr lang="en-US" sz="1100" b="1" dirty="0">
              <a:solidFill>
                <a:prstClr val="black"/>
              </a:solidFill>
              <a:cs typeface="Arial" panose="020B0604020202020204" pitchFamily="34" charset="0"/>
            </a:endParaRPr>
          </a:p>
          <a:p>
            <a:r>
              <a:rPr lang="en-US" sz="1200" dirty="0">
                <a:solidFill>
                  <a:prstClr val="black"/>
                </a:solidFill>
                <a:cs typeface="Arial" panose="020B0604020202020204" pitchFamily="34" charset="0"/>
              </a:rPr>
              <a:t>Description: Compliance Inspection                                                                                              Amount Due</a:t>
            </a:r>
          </a:p>
          <a:p>
            <a:pPr lvl="0" algn="ctr"/>
            <a:endParaRPr lang="en-US" sz="1200" dirty="0">
              <a:solidFill>
                <a:prstClr val="black"/>
              </a:solidFill>
              <a:cs typeface="Arial" panose="020B0604020202020204" pitchFamily="34" charset="0"/>
            </a:endParaRPr>
          </a:p>
          <a:p>
            <a:pPr lvl="0" algn="ctr"/>
            <a:endParaRPr lang="en-US" sz="1200" dirty="0">
              <a:solidFill>
                <a:prstClr val="black"/>
              </a:solidFill>
              <a:cs typeface="Arial" panose="020B0604020202020204" pitchFamily="34" charset="0"/>
            </a:endParaRPr>
          </a:p>
          <a:p>
            <a:pPr lvl="0"/>
            <a:r>
              <a:rPr lang="en-US" sz="1200" dirty="0">
                <a:solidFill>
                  <a:prstClr val="black"/>
                </a:solidFill>
                <a:cs typeface="Arial" panose="020B0604020202020204" pitchFamily="34" charset="0"/>
              </a:rPr>
              <a:t>Compliance Inspection Received for :</a:t>
            </a:r>
          </a:p>
          <a:p>
            <a:pPr lvl="0"/>
            <a:r>
              <a:rPr lang="en-US" sz="1200" b="1" dirty="0">
                <a:solidFill>
                  <a:schemeClr val="accent1">
                    <a:lumMod val="50000"/>
                  </a:schemeClr>
                </a:solidFill>
                <a:cs typeface="Arial" panose="020B0604020202020204" pitchFamily="34" charset="0"/>
              </a:rPr>
              <a:t>20109 Harrow Ave. N. Forest Lake,  MN  55025                     </a:t>
            </a:r>
            <a:r>
              <a:rPr lang="en-US" sz="1200" dirty="0">
                <a:solidFill>
                  <a:prstClr val="black"/>
                </a:solidFill>
                <a:cs typeface="Arial" panose="020B0604020202020204" pitchFamily="34" charset="0"/>
              </a:rPr>
              <a:t>		      					$44.00</a:t>
            </a:r>
          </a:p>
          <a:p>
            <a:pPr lvl="0"/>
            <a:r>
              <a:rPr lang="en-US" sz="1200" dirty="0">
                <a:solidFill>
                  <a:prstClr val="black"/>
                </a:solidFill>
                <a:cs typeface="Arial" panose="020B0604020202020204" pitchFamily="34" charset="0"/>
              </a:rPr>
              <a:t>   </a:t>
            </a:r>
          </a:p>
          <a:p>
            <a:pPr lvl="0" algn="ctr"/>
            <a:endParaRPr lang="en-US" sz="1200" dirty="0">
              <a:solidFill>
                <a:prstClr val="black"/>
              </a:solidFill>
              <a:cs typeface="Arial" panose="020B0604020202020204" pitchFamily="34" charset="0"/>
            </a:endParaRPr>
          </a:p>
          <a:p>
            <a:pPr lvl="0" algn="ctr"/>
            <a:endParaRPr lang="en-US" sz="1200" dirty="0">
              <a:solidFill>
                <a:prstClr val="black"/>
              </a:solidFill>
              <a:cs typeface="Arial" panose="020B0604020202020204" pitchFamily="34" charset="0"/>
            </a:endParaRPr>
          </a:p>
          <a:p>
            <a:pPr lvl="0" algn="ctr"/>
            <a:r>
              <a:rPr lang="en-US" sz="1200" dirty="0">
                <a:solidFill>
                  <a:prstClr val="black"/>
                </a:solidFill>
                <a:cs typeface="Arial" panose="020B0604020202020204" pitchFamily="34" charset="0"/>
              </a:rPr>
              <a:t>Link to pay online: </a:t>
            </a:r>
          </a:p>
          <a:p>
            <a:pPr lvl="0" algn="ctr"/>
            <a:r>
              <a:rPr lang="en-US" sz="1200" dirty="0">
                <a:solidFill>
                  <a:prstClr val="black"/>
                </a:solidFill>
                <a:cs typeface="Arial" panose="020B0604020202020204" pitchFamily="34" charset="0"/>
              </a:rPr>
              <a:t> </a:t>
            </a:r>
            <a:r>
              <a:rPr lang="en-US" sz="1200" dirty="0">
                <a:solidFill>
                  <a:prstClr val="black"/>
                </a:solidFill>
                <a:cs typeface="Arial" panose="020B0604020202020204" pitchFamily="34" charset="0"/>
                <a:hlinkClick r:id="rId3"/>
              </a:rPr>
              <a:t>https://www.co.washington.mn.us/2391/Public-Health-Environment-Payment-Portal</a:t>
            </a:r>
            <a:endParaRPr lang="en-US" sz="1200" dirty="0">
              <a:solidFill>
                <a:prstClr val="black"/>
              </a:solidFill>
              <a:cs typeface="Arial" panose="020B0604020202020204" pitchFamily="34" charset="0"/>
            </a:endParaRPr>
          </a:p>
          <a:p>
            <a:pPr lvl="0" algn="ctr"/>
            <a:endParaRPr lang="en-US" sz="1200" dirty="0">
              <a:solidFill>
                <a:prstClr val="black"/>
              </a:solidFill>
              <a:cs typeface="Arial" panose="020B0604020202020204" pitchFamily="34" charset="0"/>
            </a:endParaRPr>
          </a:p>
          <a:p>
            <a:pPr lvl="0" algn="ctr"/>
            <a:endParaRPr lang="en-US" sz="1200" dirty="0">
              <a:solidFill>
                <a:prstClr val="black"/>
              </a:solidFill>
              <a:cs typeface="Arial" panose="020B0604020202020204" pitchFamily="34" charset="0"/>
            </a:endParaRPr>
          </a:p>
          <a:p>
            <a:pPr lvl="0" algn="ctr"/>
            <a:r>
              <a:rPr lang="en-US" sz="1200" dirty="0">
                <a:solidFill>
                  <a:prstClr val="black"/>
                </a:solidFill>
                <a:cs typeface="Arial" panose="020B0604020202020204" pitchFamily="34" charset="0"/>
              </a:rPr>
              <a:t>OR</a:t>
            </a:r>
          </a:p>
          <a:p>
            <a:pPr lvl="0" algn="ctr"/>
            <a:r>
              <a:rPr lang="en-US" sz="1200" dirty="0">
                <a:solidFill>
                  <a:prstClr val="black"/>
                </a:solidFill>
                <a:cs typeface="Arial" panose="020B0604020202020204" pitchFamily="34" charset="0"/>
              </a:rPr>
              <a:t>Your can mail a check to the above address, and please put in the notes, the property address. </a:t>
            </a:r>
          </a:p>
          <a:p>
            <a:pPr lvl="0" algn="ctr"/>
            <a:endParaRPr lang="en-US" sz="1200" dirty="0">
              <a:solidFill>
                <a:prstClr val="black"/>
              </a:solidFill>
              <a:cs typeface="Arial" panose="020B0604020202020204" pitchFamily="34" charset="0"/>
            </a:endParaRPr>
          </a:p>
          <a:p>
            <a:pPr lvl="0" algn="ctr"/>
            <a:endParaRPr lang="en-US" sz="1200" dirty="0">
              <a:solidFill>
                <a:prstClr val="black"/>
              </a:solidFill>
              <a:cs typeface="Arial" panose="020B0604020202020204" pitchFamily="34" charset="0"/>
            </a:endParaRPr>
          </a:p>
          <a:p>
            <a:pPr lvl="0" algn="ctr"/>
            <a:r>
              <a:rPr lang="en-US" sz="1200" dirty="0">
                <a:solidFill>
                  <a:prstClr val="black"/>
                </a:solidFill>
                <a:cs typeface="Arial" panose="020B0604020202020204" pitchFamily="34" charset="0"/>
              </a:rPr>
              <a:t>Emailed and mailed invoice.</a:t>
            </a:r>
          </a:p>
          <a:p>
            <a:pPr lvl="0" algn="ctr"/>
            <a:endParaRPr lang="en-US" sz="1200" dirty="0">
              <a:solidFill>
                <a:prstClr val="black"/>
              </a:solidFill>
              <a:cs typeface="Arial" panose="020B0604020202020204" pitchFamily="34" charset="0"/>
            </a:endParaRPr>
          </a:p>
          <a:p>
            <a:pPr lvl="0" algn="ctr"/>
            <a:endParaRPr lang="en-US" sz="1200" dirty="0">
              <a:solidFill>
                <a:prstClr val="black"/>
              </a:solidFill>
              <a:cs typeface="Arial" panose="020B0604020202020204" pitchFamily="34" charset="0"/>
            </a:endParaRPr>
          </a:p>
          <a:p>
            <a:pPr lvl="0" algn="ctr"/>
            <a:endParaRPr lang="en-US" sz="1200" dirty="0">
              <a:solidFill>
                <a:prstClr val="black"/>
              </a:solidFill>
              <a:cs typeface="Arial" panose="020B0604020202020204" pitchFamily="34" charset="0"/>
            </a:endParaRPr>
          </a:p>
          <a:p>
            <a:pPr lvl="0"/>
            <a:r>
              <a:rPr lang="en-US" sz="1200" dirty="0">
                <a:solidFill>
                  <a:prstClr val="black"/>
                </a:solidFill>
                <a:cs typeface="Arial" panose="020B0604020202020204" pitchFamily="34" charset="0"/>
              </a:rPr>
              <a:t>     Due Date: </a:t>
            </a:r>
            <a:r>
              <a:rPr lang="en-US" sz="1200" b="1" dirty="0">
                <a:solidFill>
                  <a:srgbClr val="FF0000"/>
                </a:solidFill>
                <a:cs typeface="Arial" panose="020B0604020202020204" pitchFamily="34" charset="0"/>
              </a:rPr>
              <a:t>Upon Receipt </a:t>
            </a:r>
            <a:r>
              <a:rPr lang="en-US" sz="1200" dirty="0">
                <a:solidFill>
                  <a:prstClr val="black"/>
                </a:solidFill>
                <a:cs typeface="Arial" panose="020B0604020202020204" pitchFamily="34" charset="0"/>
              </a:rPr>
              <a:t>											TOTAL DUE:            $44.00</a:t>
            </a:r>
          </a:p>
          <a:p>
            <a:pPr lvl="0" algn="ctr"/>
            <a:endParaRPr lang="en-US" sz="1200" dirty="0">
              <a:solidFill>
                <a:prstClr val="black"/>
              </a:solidFill>
              <a:cs typeface="Arial" panose="020B0604020202020204" pitchFamily="34" charset="0"/>
            </a:endParaRPr>
          </a:p>
          <a:p>
            <a:pPr lvl="0" algn="ctr"/>
            <a:endParaRPr lang="en-US" sz="1200" dirty="0">
              <a:solidFill>
                <a:prstClr val="black"/>
              </a:solidFill>
              <a:cs typeface="Arial" panose="020B0604020202020204" pitchFamily="34" charset="0"/>
            </a:endParaRPr>
          </a:p>
          <a:p>
            <a:pPr lvl="0" algn="ctr"/>
            <a:r>
              <a:rPr lang="en-US" sz="1200" dirty="0">
                <a:solidFill>
                  <a:prstClr val="black"/>
                </a:solidFill>
                <a:cs typeface="Arial" panose="020B0604020202020204" pitchFamily="34" charset="0"/>
              </a:rPr>
              <a:t>Make checks payable and remit to:</a:t>
            </a:r>
          </a:p>
          <a:p>
            <a:pPr lvl="0" algn="ctr"/>
            <a:r>
              <a:rPr lang="en-US" sz="1200" dirty="0">
                <a:solidFill>
                  <a:prstClr val="black"/>
                </a:solidFill>
                <a:cs typeface="Arial" panose="020B0604020202020204" pitchFamily="34" charset="0"/>
              </a:rPr>
              <a:t>Washington County Public Health and Environment</a:t>
            </a:r>
          </a:p>
          <a:p>
            <a:pPr lvl="0" algn="ctr"/>
            <a:r>
              <a:rPr lang="en-US" sz="1200" dirty="0">
                <a:solidFill>
                  <a:prstClr val="black"/>
                </a:solidFill>
                <a:cs typeface="Arial" panose="020B0604020202020204" pitchFamily="34" charset="0"/>
              </a:rPr>
              <a:t>14949 62</a:t>
            </a:r>
            <a:r>
              <a:rPr lang="en-US" sz="1200" baseline="30000" dirty="0">
                <a:solidFill>
                  <a:prstClr val="black"/>
                </a:solidFill>
                <a:cs typeface="Arial" panose="020B0604020202020204" pitchFamily="34" charset="0"/>
              </a:rPr>
              <a:t>nd</a:t>
            </a:r>
            <a:r>
              <a:rPr lang="en-US" sz="1200" dirty="0">
                <a:solidFill>
                  <a:prstClr val="black"/>
                </a:solidFill>
                <a:cs typeface="Arial" panose="020B0604020202020204" pitchFamily="34" charset="0"/>
              </a:rPr>
              <a:t> St N Room 4600</a:t>
            </a:r>
          </a:p>
          <a:p>
            <a:pPr lvl="0" algn="ctr"/>
            <a:r>
              <a:rPr lang="en-US" sz="1200" dirty="0">
                <a:solidFill>
                  <a:prstClr val="black"/>
                </a:solidFill>
                <a:cs typeface="Arial" panose="020B0604020202020204" pitchFamily="34" charset="0"/>
              </a:rPr>
              <a:t>Stillwater MN 55082</a:t>
            </a:r>
          </a:p>
          <a:p>
            <a:pPr lvl="0" algn="ctr"/>
            <a:r>
              <a:rPr lang="en-US" sz="1200" dirty="0">
                <a:solidFill>
                  <a:prstClr val="black"/>
                </a:solidFill>
                <a:cs typeface="Arial" panose="020B0604020202020204" pitchFamily="34" charset="0"/>
              </a:rPr>
              <a:t>Or pay online: </a:t>
            </a:r>
            <a:r>
              <a:rPr lang="en-US" sz="1200" dirty="0">
                <a:solidFill>
                  <a:prstClr val="black"/>
                </a:solidFill>
                <a:cs typeface="Arial" panose="020B0604020202020204" pitchFamily="34" charset="0"/>
                <a:hlinkClick r:id="rId4"/>
              </a:rPr>
              <a:t>www.co.Washington.mn.us/PHEPAY</a:t>
            </a:r>
            <a:endParaRPr lang="en-US" sz="1200" dirty="0">
              <a:solidFill>
                <a:prstClr val="black"/>
              </a:solidFill>
              <a:cs typeface="Arial" panose="020B0604020202020204" pitchFamily="34" charset="0"/>
            </a:endParaRPr>
          </a:p>
          <a:p>
            <a:pPr lvl="0" algn="ctr"/>
            <a:endParaRPr lang="en-US" sz="1200" dirty="0">
              <a:solidFill>
                <a:prstClr val="black"/>
              </a:solidFill>
              <a:cs typeface="Arial" panose="020B0604020202020204" pitchFamily="34" charset="0"/>
            </a:endParaRPr>
          </a:p>
        </p:txBody>
      </p:sp>
      <p:sp>
        <p:nvSpPr>
          <p:cNvPr id="12" name="Rectangle 11"/>
          <p:cNvSpPr/>
          <p:nvPr/>
        </p:nvSpPr>
        <p:spPr>
          <a:xfrm>
            <a:off x="3705225" y="254836"/>
            <a:ext cx="3543300" cy="830997"/>
          </a:xfrm>
          <a:prstGeom prst="rect">
            <a:avLst/>
          </a:prstGeom>
        </p:spPr>
        <p:txBody>
          <a:bodyPr wrap="square">
            <a:spAutoFit/>
          </a:bodyPr>
          <a:lstStyle/>
          <a:p>
            <a:pPr algn="r">
              <a:tabLst>
                <a:tab pos="2971800" algn="ctr"/>
                <a:tab pos="5943600" algn="r"/>
              </a:tabLst>
            </a:pPr>
            <a:r>
              <a:rPr lang="en-US" sz="1200" b="1" dirty="0">
                <a:latin typeface="Calibri" panose="020F0502020204030204" pitchFamily="34" charset="0"/>
                <a:ea typeface="Calibri" panose="020F0502020204030204" pitchFamily="34" charset="0"/>
                <a:cs typeface="Times New Roman" panose="02020603050405020304" pitchFamily="18" charset="0"/>
              </a:rPr>
              <a:t>Washington County Public Health &amp; Environment</a:t>
            </a:r>
            <a:endParaRPr lang="en-US" sz="1200" dirty="0">
              <a:latin typeface="Calibri" panose="020F0502020204030204" pitchFamily="34" charset="0"/>
              <a:ea typeface="Calibri" panose="020F0502020204030204" pitchFamily="34" charset="0"/>
              <a:cs typeface="Times New Roman" panose="02020603050405020304" pitchFamily="18" charset="0"/>
            </a:endParaRPr>
          </a:p>
          <a:p>
            <a:pPr algn="r">
              <a:tabLst>
                <a:tab pos="2971800" algn="ctr"/>
                <a:tab pos="5943600" algn="r"/>
              </a:tabLst>
            </a:pPr>
            <a:r>
              <a:rPr lang="en-US" sz="1200" dirty="0">
                <a:latin typeface="Calibri" panose="020F0502020204030204" pitchFamily="34" charset="0"/>
                <a:ea typeface="Calibri" panose="020F0502020204030204" pitchFamily="34" charset="0"/>
                <a:cs typeface="Times New Roman" panose="02020603050405020304" pitchFamily="18" charset="0"/>
              </a:rPr>
              <a:t>14949 62nd Street North, Stillwater, MN 55082</a:t>
            </a:r>
          </a:p>
          <a:p>
            <a:pPr algn="r">
              <a:tabLst>
                <a:tab pos="2971800" algn="ctr"/>
                <a:tab pos="5943600" algn="r"/>
              </a:tabLst>
            </a:pPr>
            <a:r>
              <a:rPr lang="en-US" sz="1200" dirty="0">
                <a:latin typeface="Calibri" panose="020F0502020204030204" pitchFamily="34" charset="0"/>
                <a:ea typeface="Calibri" panose="020F0502020204030204" pitchFamily="34" charset="0"/>
                <a:cs typeface="Times New Roman" panose="02020603050405020304" pitchFamily="18" charset="0"/>
              </a:rPr>
              <a:t>T: 651-430-6655 | F: 651-430-6730</a:t>
            </a:r>
          </a:p>
          <a:p>
            <a:pPr algn="r">
              <a:tabLst>
                <a:tab pos="2971800" algn="ctr"/>
                <a:tab pos="5943600" algn="r"/>
              </a:tabLst>
            </a:pPr>
            <a:r>
              <a:rPr lang="en-US" sz="1200" dirty="0">
                <a:effectLst/>
                <a:latin typeface="Calibri" panose="020F0502020204030204" pitchFamily="34" charset="0"/>
                <a:ea typeface="Calibri" panose="020F0502020204030204" pitchFamily="34" charset="0"/>
                <a:cs typeface="Times New Roman" panose="02020603050405020304" pitchFamily="18" charset="0"/>
              </a:rPr>
              <a:t>www.co.washington.mn.us/publichealth</a:t>
            </a:r>
          </a:p>
        </p:txBody>
      </p:sp>
      <p:cxnSp>
        <p:nvCxnSpPr>
          <p:cNvPr id="5" name="Straight Connector 4"/>
          <p:cNvCxnSpPr/>
          <p:nvPr/>
        </p:nvCxnSpPr>
        <p:spPr>
          <a:xfrm>
            <a:off x="481011" y="4103735"/>
            <a:ext cx="6767514" cy="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a:off x="481011" y="2045148"/>
            <a:ext cx="6767514" cy="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a:off x="481011" y="3329913"/>
            <a:ext cx="6767514"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a:off x="363630" y="7300125"/>
            <a:ext cx="6767514" cy="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a:off x="363630" y="7781388"/>
            <a:ext cx="6767514" cy="0"/>
          </a:xfrm>
          <a:prstGeom prst="line">
            <a:avLst/>
          </a:prstGeom>
          <a:ln w="3810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59329120"/>
      </p:ext>
    </p:extLst>
  </p:cSld>
  <p:clrMapOvr>
    <a:masterClrMapping/>
  </p:clrMapOvr>
</p:sld>
</file>

<file path=ppt/theme/theme1.xml><?xml version="1.0" encoding="utf-8"?>
<a:theme xmlns:a="http://schemas.openxmlformats.org/drawingml/2006/main" name="Washington County">
  <a:themeElements>
    <a:clrScheme name="Washington County">
      <a:dk1>
        <a:sysClr val="windowText" lastClr="000000"/>
      </a:dk1>
      <a:lt1>
        <a:sysClr val="window" lastClr="FFFFFF"/>
      </a:lt1>
      <a:dk2>
        <a:srgbClr val="44546A"/>
      </a:dk2>
      <a:lt2>
        <a:srgbClr val="E7E6E6"/>
      </a:lt2>
      <a:accent1>
        <a:srgbClr val="009445"/>
      </a:accent1>
      <a:accent2>
        <a:srgbClr val="468FB2"/>
      </a:accent2>
      <a:accent3>
        <a:srgbClr val="F3B150"/>
      </a:accent3>
      <a:accent4>
        <a:srgbClr val="A7C645"/>
      </a:accent4>
      <a:accent5>
        <a:srgbClr val="F2D442"/>
      </a:accent5>
      <a:accent6>
        <a:srgbClr val="859F2E"/>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Washington County" id="{19EBE1BB-E4EF-44A8-805F-E8C6C0598061}" vid="{A49E5F16-F92F-4A5F-A72D-5B84F911126B}"/>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1C61C9EB7F64ED41913B8A7E09AB8FC9" ma:contentTypeVersion="2" ma:contentTypeDescription="Create a new document." ma:contentTypeScope="" ma:versionID="b918c27308cf09e2bf04bfe414d7ecef">
  <xsd:schema xmlns:xsd="http://www.w3.org/2001/XMLSchema" xmlns:xs="http://www.w3.org/2001/XMLSchema" xmlns:p="http://schemas.microsoft.com/office/2006/metadata/properties" xmlns:ns2="63323fb5-592b-4a87-b9bf-6ea563ca316e" targetNamespace="http://schemas.microsoft.com/office/2006/metadata/properties" ma:root="true" ma:fieldsID="5e5194b8552b0a47b02eaba0a9898871" ns2:_="">
    <xsd:import namespace="63323fb5-592b-4a87-b9bf-6ea563ca316e"/>
    <xsd:element name="properties">
      <xsd:complexType>
        <xsd:sequence>
          <xsd:element name="documentManagement">
            <xsd:complexType>
              <xsd:all>
                <xsd:element ref="ns2:SharedWithUsers" minOccurs="0"/>
                <xsd:element ref="ns2: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3323fb5-592b-4a87-b9bf-6ea563ca316e"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14F17082-AEE0-4D90-B68C-323072BE8DE1}">
  <ds:schemaRefs>
    <ds:schemaRef ds:uri="http://schemas.microsoft.com/sharepoint/v3/contenttype/forms"/>
  </ds:schemaRefs>
</ds:datastoreItem>
</file>

<file path=customXml/itemProps2.xml><?xml version="1.0" encoding="utf-8"?>
<ds:datastoreItem xmlns:ds="http://schemas.openxmlformats.org/officeDocument/2006/customXml" ds:itemID="{2088CD06-47A0-4A2A-B2D6-E5B98F032CB9}">
  <ds:schemaRefs>
    <ds:schemaRef ds:uri="http://schemas.microsoft.com/office/infopath/2007/PartnerControls"/>
    <ds:schemaRef ds:uri="http://www.w3.org/XML/1998/namespace"/>
    <ds:schemaRef ds:uri="http://purl.org/dc/elements/1.1/"/>
    <ds:schemaRef ds:uri="http://schemas.openxmlformats.org/package/2006/metadata/core-properties"/>
    <ds:schemaRef ds:uri="http://purl.org/dc/dcmitype/"/>
    <ds:schemaRef ds:uri="http://schemas.microsoft.com/office/2006/documentManagement/types"/>
    <ds:schemaRef ds:uri="63323fb5-592b-4a87-b9bf-6ea563ca316e"/>
    <ds:schemaRef ds:uri="http://schemas.microsoft.com/office/2006/metadata/properties"/>
    <ds:schemaRef ds:uri="http://purl.org/dc/terms/"/>
  </ds:schemaRefs>
</ds:datastoreItem>
</file>

<file path=customXml/itemProps3.xml><?xml version="1.0" encoding="utf-8"?>
<ds:datastoreItem xmlns:ds="http://schemas.openxmlformats.org/officeDocument/2006/customXml" ds:itemID="{55D1FA12-5804-4118-A2E8-995DA483B2C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63323fb5-592b-4a87-b9bf-6ea563ca316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Washington County</Template>
  <TotalTime>0</TotalTime>
  <Words>249</Words>
  <Application>Microsoft Office PowerPoint</Application>
  <PresentationFormat>Custom</PresentationFormat>
  <Paragraphs>49</Paragraphs>
  <Slides>1</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vt:i4>
      </vt:variant>
    </vt:vector>
  </HeadingPairs>
  <TitlesOfParts>
    <vt:vector size="6" baseType="lpstr">
      <vt:lpstr>Arial</vt:lpstr>
      <vt:lpstr>Calibri</vt:lpstr>
      <vt:lpstr>Calibri Light</vt:lpstr>
      <vt:lpstr>Wingdings</vt:lpstr>
      <vt:lpstr>Washington County</vt:lpstr>
      <vt:lpstr>Education Infographic</vt:lpstr>
    </vt:vector>
  </TitlesOfParts>
  <Manager/>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2018-11-09T19:22:06Z</dcterms:created>
  <dcterms:modified xsi:type="dcterms:W3CDTF">2022-06-27T13:48:17Z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0x0101001C61C9EB7F64ED41913B8A7E09AB8FC9</vt:lpwstr>
  </property>
</Properties>
</file>